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8"/>
  </p:notesMasterIdLst>
  <p:sldIdLst>
    <p:sldId id="256" r:id="rId2"/>
    <p:sldId id="326" r:id="rId3"/>
    <p:sldId id="293" r:id="rId4"/>
    <p:sldId id="257" r:id="rId5"/>
    <p:sldId id="258" r:id="rId6"/>
    <p:sldId id="287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316" r:id="rId19"/>
    <p:sldId id="317" r:id="rId20"/>
    <p:sldId id="318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6" r:id="rId37"/>
    <p:sldId id="288" r:id="rId38"/>
    <p:sldId id="289" r:id="rId39"/>
    <p:sldId id="290" r:id="rId40"/>
    <p:sldId id="291" r:id="rId41"/>
    <p:sldId id="292" r:id="rId42"/>
    <p:sldId id="285" r:id="rId43"/>
    <p:sldId id="319" r:id="rId44"/>
    <p:sldId id="320" r:id="rId45"/>
    <p:sldId id="321" r:id="rId46"/>
    <p:sldId id="322" r:id="rId47"/>
    <p:sldId id="323" r:id="rId48"/>
    <p:sldId id="324" r:id="rId49"/>
    <p:sldId id="325" r:id="rId50"/>
    <p:sldId id="327" r:id="rId51"/>
    <p:sldId id="328" r:id="rId52"/>
    <p:sldId id="329" r:id="rId53"/>
    <p:sldId id="330" r:id="rId54"/>
    <p:sldId id="331" r:id="rId55"/>
    <p:sldId id="332" r:id="rId56"/>
    <p:sldId id="333" r:id="rId5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55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1818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B78107-D10A-4140-8582-F82AB2F871A5}" type="datetimeFigureOut">
              <a:rPr lang="ru-RU" smtClean="0"/>
              <a:pPr/>
              <a:t>15.09.2008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C00F8D-7C04-4551-AB6A-2A5E08A948E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00F8D-7C04-4551-AB6A-2A5E08A948E5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00F8D-7C04-4551-AB6A-2A5E08A948E5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B132F-3364-4E2C-A902-526D8A093ADF}" type="datetimeFigureOut">
              <a:rPr lang="ru-RU" smtClean="0"/>
              <a:pPr/>
              <a:t>15.09.2008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D7B7-0673-4076-A7FE-AD8F76FB23D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B132F-3364-4E2C-A902-526D8A093ADF}" type="datetimeFigureOut">
              <a:rPr lang="ru-RU" smtClean="0"/>
              <a:pPr/>
              <a:t>15.09.2008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D7B7-0673-4076-A7FE-AD8F76FB23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B132F-3364-4E2C-A902-526D8A093ADF}" type="datetimeFigureOut">
              <a:rPr lang="ru-RU" smtClean="0"/>
              <a:pPr/>
              <a:t>15.09.2008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D7B7-0673-4076-A7FE-AD8F76FB23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B132F-3364-4E2C-A902-526D8A093ADF}" type="datetimeFigureOut">
              <a:rPr lang="ru-RU" smtClean="0"/>
              <a:pPr/>
              <a:t>15.09.2008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D7B7-0673-4076-A7FE-AD8F76FB23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B132F-3364-4E2C-A902-526D8A093ADF}" type="datetimeFigureOut">
              <a:rPr lang="ru-RU" smtClean="0"/>
              <a:pPr/>
              <a:t>15.09.2008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1FED7B7-0673-4076-A7FE-AD8F76FB23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B132F-3364-4E2C-A902-526D8A093ADF}" type="datetimeFigureOut">
              <a:rPr lang="ru-RU" smtClean="0"/>
              <a:pPr/>
              <a:t>15.09.2008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D7B7-0673-4076-A7FE-AD8F76FB23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B132F-3364-4E2C-A902-526D8A093ADF}" type="datetimeFigureOut">
              <a:rPr lang="ru-RU" smtClean="0"/>
              <a:pPr/>
              <a:t>15.09.2008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D7B7-0673-4076-A7FE-AD8F76FB23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B132F-3364-4E2C-A902-526D8A093ADF}" type="datetimeFigureOut">
              <a:rPr lang="ru-RU" smtClean="0"/>
              <a:pPr/>
              <a:t>15.09.2008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D7B7-0673-4076-A7FE-AD8F76FB23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B132F-3364-4E2C-A902-526D8A093ADF}" type="datetimeFigureOut">
              <a:rPr lang="ru-RU" smtClean="0"/>
              <a:pPr/>
              <a:t>15.09.2008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D7B7-0673-4076-A7FE-AD8F76FB23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B132F-3364-4E2C-A902-526D8A093ADF}" type="datetimeFigureOut">
              <a:rPr lang="ru-RU" smtClean="0"/>
              <a:pPr/>
              <a:t>15.09.2008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D7B7-0673-4076-A7FE-AD8F76FB23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B132F-3364-4E2C-A902-526D8A093ADF}" type="datetimeFigureOut">
              <a:rPr lang="ru-RU" smtClean="0"/>
              <a:pPr/>
              <a:t>15.09.2008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D7B7-0673-4076-A7FE-AD8F76FB23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01B132F-3364-4E2C-A902-526D8A093ADF}" type="datetimeFigureOut">
              <a:rPr lang="ru-RU" smtClean="0"/>
              <a:pPr/>
              <a:t>15.09.2008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1FED7B7-0673-4076-A7FE-AD8F76FB23D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Documents%20and%20Settings\&#1040;&#1076;&#1084;&#1080;&#1085;&#1080;&#1089;&#1090;&#1088;&#1072;&#1090;&#1086;&#1088;\&#1056;&#1072;&#1073;&#1086;&#1095;&#1080;&#1081;%20&#1089;&#1090;&#1086;&#1083;\&#1089;&#1091;&#1095;&#1072;&#1089;&#1085;&#1110;%20&#1089;&#1091;&#1073;&#1082;&#1091;&#1083;&#1100;&#1090;&#1091;&#1088;&#1080;%20(&#1084;&#1072;&#1090;&#1077;&#1088;&#1110;&#1072;&#1083;&#1080;)\&#1055;&#1040;&#1056;&#1050;&#1059;&#1056;\New%20-%20&#1055;&#1072;&#1088;&#1082;&#1091;&#1088;%20(&#1055;&#1072;&#1094;&#1072;&#1085;&#1072;&#1084;%2014%20&#1083;&#1077;&#1090;).wmv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2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gif"/><Relationship Id="rId4" Type="http://schemas.openxmlformats.org/officeDocument/2006/relationships/image" Target="../media/image45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hyperlink" Target="http://ru.wikipedia.org/wiki/%D0%98%D0%B7%D0%BE%D0%B1%D1%80%D0%B0%D0%B6%D0%B5%D0%BD%D0%B8%D0%B5:The_Cure_Live_in_Singapore_-_1st_August_2007.jpg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785794"/>
            <a:ext cx="9144000" cy="1828800"/>
          </a:xfrm>
        </p:spPr>
        <p:txBody>
          <a:bodyPr>
            <a:normAutofit fontScale="90000"/>
          </a:bodyPr>
          <a:lstStyle/>
          <a:p>
            <a:r>
              <a:rPr lang="uk-UA" sz="9800" dirty="0" smtClean="0">
                <a:latin typeface="Agatha-Modern" pitchFamily="34" charset="0"/>
              </a:rPr>
              <a:t>СУЧАСНІ</a:t>
            </a:r>
            <a:r>
              <a:rPr lang="en-US" sz="9800" dirty="0" smtClean="0">
                <a:latin typeface="Agatha-Modern" pitchFamily="34" charset="0"/>
              </a:rPr>
              <a:t> </a:t>
            </a:r>
            <a:r>
              <a:rPr lang="uk-UA" sz="9800" dirty="0" smtClean="0">
                <a:latin typeface="Agatha-Modern" pitchFamily="34" charset="0"/>
              </a:rPr>
              <a:t>Субкультури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pic>
        <p:nvPicPr>
          <p:cNvPr id="1032" name="Picture 8" descr="H:\sm_120745977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353319">
            <a:off x="407834" y="2794904"/>
            <a:ext cx="1925664" cy="1444248"/>
          </a:xfrm>
          <a:prstGeom prst="rect">
            <a:avLst/>
          </a:prstGeom>
          <a:noFill/>
        </p:spPr>
      </p:pic>
      <p:pic>
        <p:nvPicPr>
          <p:cNvPr id="1033" name="Picture 9" descr="H:\sm_120745984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16057">
            <a:off x="1829829" y="3090232"/>
            <a:ext cx="2286012" cy="1714509"/>
          </a:xfrm>
          <a:prstGeom prst="rect">
            <a:avLst/>
          </a:prstGeom>
          <a:noFill/>
        </p:spPr>
      </p:pic>
      <p:pic>
        <p:nvPicPr>
          <p:cNvPr id="1034" name="Picture 10" descr="H:\onehandvaul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44" y="2643182"/>
            <a:ext cx="1905000" cy="1714500"/>
          </a:xfrm>
          <a:prstGeom prst="rect">
            <a:avLst/>
          </a:prstGeom>
          <a:noFill/>
        </p:spPr>
      </p:pic>
      <p:pic>
        <p:nvPicPr>
          <p:cNvPr id="1035" name="Picture 11" descr="H:\bg_pic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3857628"/>
            <a:ext cx="2095500" cy="2438400"/>
          </a:xfrm>
          <a:prstGeom prst="rect">
            <a:avLst/>
          </a:prstGeom>
          <a:noFill/>
        </p:spPr>
      </p:pic>
      <p:pic>
        <p:nvPicPr>
          <p:cNvPr id="1036" name="Picture 12" descr="H:\готи\photo166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00100" y="4786322"/>
            <a:ext cx="2305032" cy="1728774"/>
          </a:xfrm>
          <a:prstGeom prst="rect">
            <a:avLst/>
          </a:prstGeom>
          <a:noFill/>
        </p:spPr>
      </p:pic>
      <p:pic>
        <p:nvPicPr>
          <p:cNvPr id="1037" name="Picture 13" descr="H:\толкиенисти\09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43636" y="2428868"/>
            <a:ext cx="2209781" cy="1657336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0" y="0"/>
            <a:ext cx="342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СУЧАСНІ СУБКУЛЬТУРИ 2008</a:t>
            </a:r>
            <a:endParaRPr lang="ru-RU" dirty="0"/>
          </a:p>
        </p:txBody>
      </p:sp>
      <p:pic>
        <p:nvPicPr>
          <p:cNvPr id="10" name="Рисунок 9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86116" y="4500570"/>
            <a:ext cx="2380615" cy="2065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2910" y="4643446"/>
            <a:ext cx="993140" cy="1040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858016" y="4857760"/>
            <a:ext cx="2040881" cy="1506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342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СУЧАСНІ СУБКУЛЬТУРИ 2008</a:t>
            </a:r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571480"/>
            <a:ext cx="9144000" cy="3214710"/>
          </a:xfrm>
        </p:spPr>
        <p:txBody>
          <a:bodyPr>
            <a:noAutofit/>
          </a:bodyPr>
          <a:lstStyle/>
          <a:p>
            <a:r>
              <a:rPr lang="uk-UA" sz="8800" dirty="0" smtClean="0">
                <a:solidFill>
                  <a:srgbClr val="00B0F0"/>
                </a:solidFill>
                <a:latin typeface="Arkhive" pitchFamily="34" charset="0"/>
              </a:rPr>
              <a:t>ПАРКУР</a:t>
            </a:r>
            <a:r>
              <a:rPr lang="en-US" sz="8800" dirty="0" smtClean="0">
                <a:solidFill>
                  <a:srgbClr val="00B0F0"/>
                </a:solidFill>
                <a:latin typeface="Arkhive" pitchFamily="34" charset="0"/>
              </a:rPr>
              <a:t/>
            </a:r>
            <a:br>
              <a:rPr lang="en-US" sz="8800" dirty="0" smtClean="0">
                <a:solidFill>
                  <a:srgbClr val="00B0F0"/>
                </a:solidFill>
                <a:latin typeface="Arkhive" pitchFamily="34" charset="0"/>
              </a:rPr>
            </a:br>
            <a:r>
              <a:rPr lang="uk-UA" sz="2800" dirty="0" err="1" smtClean="0"/>
              <a:t>Le</a:t>
            </a:r>
            <a:r>
              <a:rPr lang="uk-UA" sz="2800" dirty="0" smtClean="0"/>
              <a:t> </a:t>
            </a:r>
            <a:r>
              <a:rPr lang="uk-UA" sz="2800" dirty="0" err="1" smtClean="0"/>
              <a:t>Parkour</a:t>
            </a:r>
            <a:r>
              <a:rPr lang="uk-UA" sz="2800" dirty="0" smtClean="0"/>
              <a:t> - новий напрямок у міському </a:t>
            </a:r>
            <a:r>
              <a:rPr lang="uk-UA" sz="2800" dirty="0" err="1" smtClean="0"/>
              <a:t>екстримі</a:t>
            </a:r>
            <a:r>
              <a:rPr lang="uk-UA" sz="2800" dirty="0" smtClean="0"/>
              <a:t>.</a:t>
            </a:r>
            <a:endParaRPr lang="ru-RU" sz="2800" dirty="0"/>
          </a:p>
        </p:txBody>
      </p:sp>
      <p:pic>
        <p:nvPicPr>
          <p:cNvPr id="7169" name="Picture 1" descr="H:\onehandv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3143247"/>
            <a:ext cx="4572032" cy="33666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/>
          <a:lstStyle/>
          <a:p>
            <a:r>
              <a:rPr lang="uk-UA" sz="4400" dirty="0" smtClean="0">
                <a:solidFill>
                  <a:srgbClr val="00B0F0"/>
                </a:solidFill>
                <a:latin typeface="Arkhive" pitchFamily="34" charset="0"/>
              </a:rPr>
              <a:t>ПАРКУР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71612"/>
            <a:ext cx="9144000" cy="4929222"/>
          </a:xfrm>
        </p:spPr>
        <p:txBody>
          <a:bodyPr>
            <a:noAutofit/>
          </a:bodyPr>
          <a:lstStyle/>
          <a:p>
            <a:pPr algn="ctr"/>
            <a:r>
              <a:rPr lang="uk-UA" sz="3600" dirty="0" smtClean="0">
                <a:latin typeface="Book Antiqua" pitchFamily="18" charset="0"/>
              </a:rPr>
              <a:t>Зародився у 90-х роках і став популярним у 2001 – 2003 роках завдяки фільмам "</a:t>
            </a:r>
            <a:r>
              <a:rPr lang="uk-UA" sz="3600" dirty="0" err="1" smtClean="0">
                <a:latin typeface="Book Antiqua" pitchFamily="18" charset="0"/>
              </a:rPr>
              <a:t>Ямакасі“</a:t>
            </a:r>
            <a:r>
              <a:rPr lang="uk-UA" sz="3600" dirty="0" smtClean="0">
                <a:latin typeface="Book Antiqua" pitchFamily="18" charset="0"/>
              </a:rPr>
              <a:t> ,"13 </a:t>
            </a:r>
            <a:r>
              <a:rPr lang="uk-UA" sz="3600" dirty="0" err="1" smtClean="0">
                <a:latin typeface="Book Antiqua" pitchFamily="18" charset="0"/>
              </a:rPr>
              <a:t>район“</a:t>
            </a:r>
            <a:r>
              <a:rPr lang="uk-UA" sz="3600" dirty="0" smtClean="0">
                <a:latin typeface="Book Antiqua" pitchFamily="18" charset="0"/>
              </a:rPr>
              <a:t>  і “</a:t>
            </a:r>
            <a:r>
              <a:rPr lang="en-US" sz="3600" dirty="0" smtClean="0">
                <a:latin typeface="Book Antiqua" pitchFamily="18" charset="0"/>
              </a:rPr>
              <a:t>Jump London</a:t>
            </a:r>
            <a:r>
              <a:rPr lang="uk-UA" sz="3600" dirty="0" smtClean="0">
                <a:latin typeface="Book Antiqua" pitchFamily="18" charset="0"/>
              </a:rPr>
              <a:t>”. А Девіда </a:t>
            </a:r>
            <a:r>
              <a:rPr lang="uk-UA" sz="3600" dirty="0" err="1" smtClean="0">
                <a:latin typeface="Book Antiqua" pitchFamily="18" charset="0"/>
              </a:rPr>
              <a:t>Белля</a:t>
            </a:r>
            <a:r>
              <a:rPr lang="uk-UA" sz="3600" dirty="0" smtClean="0">
                <a:latin typeface="Book Antiqua" pitchFamily="18" charset="0"/>
              </a:rPr>
              <a:t> (який зіграв головну роль у "13-му районі") вважають засновником цього руху, а людей які займаються «</a:t>
            </a:r>
            <a:r>
              <a:rPr lang="uk-UA" sz="3600" dirty="0" err="1" smtClean="0">
                <a:latin typeface="Book Antiqua" pitchFamily="18" charset="0"/>
              </a:rPr>
              <a:t>Паркуром</a:t>
            </a:r>
            <a:r>
              <a:rPr lang="uk-UA" sz="3600" dirty="0" smtClean="0">
                <a:latin typeface="Book Antiqua" pitchFamily="18" charset="0"/>
              </a:rPr>
              <a:t>», прозвали </a:t>
            </a:r>
            <a:r>
              <a:rPr lang="uk-UA" sz="3600" dirty="0" err="1" smtClean="0">
                <a:latin typeface="Book Antiqua" pitchFamily="18" charset="0"/>
              </a:rPr>
              <a:t>traceurs</a:t>
            </a:r>
            <a:r>
              <a:rPr lang="uk-UA" sz="3600" dirty="0" smtClean="0">
                <a:latin typeface="Book Antiqua" pitchFamily="18" charset="0"/>
              </a:rPr>
              <a:t> (англ. </a:t>
            </a:r>
            <a:r>
              <a:rPr lang="uk-UA" sz="3600" dirty="0" err="1" smtClean="0">
                <a:latin typeface="Book Antiqua" pitchFamily="18" charset="0"/>
              </a:rPr>
              <a:t>tracers</a:t>
            </a:r>
            <a:r>
              <a:rPr lang="uk-UA" sz="3600" dirty="0" smtClean="0">
                <a:latin typeface="Book Antiqua" pitchFamily="18" charset="0"/>
              </a:rPr>
              <a:t>).</a:t>
            </a:r>
            <a:endParaRPr lang="ru-RU" sz="3600" dirty="0"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342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СУЧАСНІ СУБКУЛЬТУРИ 2008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0000"/>
                </a:solidFill>
                <a:latin typeface="Book Antiqua" pitchFamily="18" charset="0"/>
              </a:rPr>
              <a:t>ХЛОПЦЯМ ПО 14 РОКІВ</a:t>
            </a:r>
            <a:endParaRPr lang="ru-RU" dirty="0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342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СУЧАСНІ СУБКУЛЬТУРИ 2008</a:t>
            </a:r>
            <a:endParaRPr lang="ru-RU" dirty="0"/>
          </a:p>
        </p:txBody>
      </p:sp>
      <p:pic>
        <p:nvPicPr>
          <p:cNvPr id="9" name="New - Паркур (Пацанам 14 лет)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28662" y="1643050"/>
            <a:ext cx="7572428" cy="47863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98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614618"/>
          </a:xfrm>
        </p:spPr>
        <p:txBody>
          <a:bodyPr/>
          <a:lstStyle/>
          <a:p>
            <a:r>
              <a:rPr lang="uk-UA" sz="4000" dirty="0" smtClean="0">
                <a:solidFill>
                  <a:srgbClr val="FF0000"/>
                </a:solidFill>
                <a:latin typeface="Book Antiqua" pitchFamily="18" charset="0"/>
              </a:rPr>
              <a:t>ФІЛОСОФІЯ ПАРКУРУ;</a:t>
            </a:r>
          </a:p>
          <a:p>
            <a:r>
              <a:rPr lang="uk-UA" sz="4000" dirty="0" smtClean="0">
                <a:solidFill>
                  <a:srgbClr val="FF0000"/>
                </a:solidFill>
                <a:latin typeface="Book Antiqua" pitchFamily="18" charset="0"/>
              </a:rPr>
              <a:t>ОСОБЛИВОСТІ РУХУ;</a:t>
            </a:r>
          </a:p>
          <a:p>
            <a:r>
              <a:rPr lang="uk-UA" sz="4000" dirty="0" smtClean="0">
                <a:solidFill>
                  <a:srgbClr val="FF0000"/>
                </a:solidFill>
                <a:latin typeface="Book Antiqua" pitchFamily="18" charset="0"/>
              </a:rPr>
              <a:t>МАСШТАБНІСТЬ В УКРАЇНІ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342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СУЧАСНІ СУБКУЛЬТУРИ 2008</a:t>
            </a:r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400" dirty="0" smtClean="0">
                <a:solidFill>
                  <a:srgbClr val="00B0F0"/>
                </a:solidFill>
                <a:latin typeface="Arkhive" pitchFamily="34" charset="0"/>
              </a:rPr>
              <a:t>ПАРКУР</a:t>
            </a:r>
            <a:endParaRPr lang="ru-RU" dirty="0"/>
          </a:p>
        </p:txBody>
      </p:sp>
      <p:pic>
        <p:nvPicPr>
          <p:cNvPr id="4097" name="Picture 1" descr="H:\tic-ta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3857628"/>
            <a:ext cx="3643338" cy="28025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571480"/>
            <a:ext cx="8229600" cy="914408"/>
          </a:xfrm>
        </p:spPr>
        <p:txBody>
          <a:bodyPr/>
          <a:lstStyle/>
          <a:p>
            <a:r>
              <a:rPr lang="uk-UA" sz="4400" dirty="0" smtClean="0">
                <a:solidFill>
                  <a:srgbClr val="FF0000"/>
                </a:solidFill>
                <a:latin typeface="Book Antiqua" pitchFamily="18" charset="0"/>
              </a:rPr>
              <a:t>ФІЛОСОФІЯ ПАРКУРУ</a:t>
            </a: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500034" y="1500174"/>
            <a:ext cx="8215370" cy="4857784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latin typeface="+mj-lt"/>
              </a:rPr>
              <a:t>Філософія стилю полягає у тому, що усе, що нас оточує,- це є лише перешкода, а не кордон.</a:t>
            </a:r>
          </a:p>
          <a:p>
            <a:r>
              <a:rPr lang="uk-UA" sz="3200" b="1" dirty="0" smtClean="0">
                <a:latin typeface="+mj-lt"/>
              </a:rPr>
              <a:t>Яку відповідно потрібно долати</a:t>
            </a:r>
            <a:endParaRPr lang="ru-RU" sz="3200" b="1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342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СУЧАСНІ СУБКУЛЬТУРИ 2008</a:t>
            </a:r>
            <a:endParaRPr lang="ru-RU" dirty="0"/>
          </a:p>
        </p:txBody>
      </p:sp>
      <p:pic>
        <p:nvPicPr>
          <p:cNvPr id="3074" name="Picture 2" descr="H:\trening_1.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3571875"/>
            <a:ext cx="4286280" cy="30132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428596" y="0"/>
            <a:ext cx="8229600" cy="914408"/>
          </a:xfrm>
        </p:spPr>
        <p:txBody>
          <a:bodyPr/>
          <a:lstStyle/>
          <a:p>
            <a:r>
              <a:rPr lang="uk-UA" dirty="0" smtClean="0">
                <a:solidFill>
                  <a:srgbClr val="FF0000"/>
                </a:solidFill>
                <a:latin typeface="Book Antiqua" pitchFamily="18" charset="0"/>
              </a:rPr>
              <a:t>ОСОБЛИВОСТІ РУХУ</a:t>
            </a: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285720" y="785794"/>
            <a:ext cx="8643998" cy="3500462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uk-UA" dirty="0" smtClean="0"/>
              <a:t>НАДЗВИЧАЙНО ВИСОКА ТРАВМОВАНІСТЬ;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/>
              <a:t>ШВИДКО ПОШИРЮЄТЬСЯ СЕРЕД ДІТЕЙ;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/>
              <a:t>ПРАКТИЧНА ВІДСУТНІСТЬ ПРОФЕСІЙНИХ ТРЕНЕРІВ;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/>
              <a:t>СПРИЯЄ </a:t>
            </a:r>
            <a:r>
              <a:rPr lang="uk-UA" smtClean="0"/>
              <a:t>НЕСЛУХНЯННОСТІ ДІТЕЙ ТА ПІДЛІТКІВ;</a:t>
            </a:r>
            <a:endParaRPr lang="uk-UA" dirty="0" smtClean="0"/>
          </a:p>
          <a:p>
            <a:pPr>
              <a:buFont typeface="Arial" pitchFamily="34" charset="0"/>
              <a:buChar char="•"/>
            </a:pPr>
            <a:r>
              <a:rPr lang="uk-UA" dirty="0" smtClean="0"/>
              <a:t> “БЕЗ ЗАЧІПОК”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342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СУЧАСНІ СУБКУЛЬТУРИ 2008</a:t>
            </a:r>
            <a:endParaRPr lang="ru-RU" dirty="0"/>
          </a:p>
        </p:txBody>
      </p:sp>
      <p:pic>
        <p:nvPicPr>
          <p:cNvPr id="2049" name="Picture 1" descr="H:\collarfractu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143380"/>
            <a:ext cx="3124209" cy="2714620"/>
          </a:xfrm>
          <a:prstGeom prst="rect">
            <a:avLst/>
          </a:prstGeom>
          <a:noFill/>
        </p:spPr>
      </p:pic>
      <p:pic>
        <p:nvPicPr>
          <p:cNvPr id="2050" name="Picture 2" descr="H:\radiusfractur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4135084"/>
            <a:ext cx="2428892" cy="2722916"/>
          </a:xfrm>
          <a:prstGeom prst="rect">
            <a:avLst/>
          </a:prstGeom>
          <a:noFill/>
        </p:spPr>
      </p:pic>
      <p:pic>
        <p:nvPicPr>
          <p:cNvPr id="2051" name="Picture 3" descr="H:\sprained_ankl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53156" y="4114800"/>
            <a:ext cx="3048000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H:\parkou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632466"/>
            <a:ext cx="4643470" cy="394695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0" y="500042"/>
            <a:ext cx="9144000" cy="914408"/>
          </a:xfrm>
        </p:spPr>
        <p:txBody>
          <a:bodyPr/>
          <a:lstStyle/>
          <a:p>
            <a:r>
              <a:rPr lang="uk-UA" dirty="0" smtClean="0">
                <a:solidFill>
                  <a:srgbClr val="FF0000"/>
                </a:solidFill>
                <a:latin typeface="Book Antiqua" pitchFamily="18" charset="0"/>
              </a:rPr>
              <a:t>МАСШТАБНІСТЬ В УКРАЇНІ</a:t>
            </a: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285720" y="1643050"/>
            <a:ext cx="8572560" cy="4714908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uk-UA" dirty="0" smtClean="0"/>
              <a:t>2006 – ЧЕМПІОНАТ В </a:t>
            </a:r>
            <a:r>
              <a:rPr lang="uk-UA" dirty="0" err="1" smtClean="0"/>
              <a:t>ІВАНО</a:t>
            </a:r>
            <a:r>
              <a:rPr lang="uk-UA" dirty="0" smtClean="0"/>
              <a:t> – ФРАНКІВСЬКУ;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/>
              <a:t>МАЙЖЕ В КОЖНОМУ ВЕЛИКОМУ МІСТІ Є КОМАНДИ;</a:t>
            </a:r>
          </a:p>
          <a:p>
            <a:pPr>
              <a:buFont typeface="Arial" pitchFamily="34" charset="0"/>
              <a:buChar char="•"/>
            </a:pPr>
            <a:r>
              <a:rPr lang="uk-UA" b="1" dirty="0" smtClean="0"/>
              <a:t>ОСОБЛИВЕ </a:t>
            </a:r>
            <a:r>
              <a:rPr lang="uk-UA" b="1" dirty="0" smtClean="0">
                <a:solidFill>
                  <a:srgbClr val="FF0000"/>
                </a:solidFill>
              </a:rPr>
              <a:t>ПОШИ</a:t>
            </a:r>
            <a:r>
              <a:rPr lang="uk-UA" b="1" dirty="0" smtClean="0"/>
              <a:t>РЕНН</a:t>
            </a:r>
            <a:r>
              <a:rPr lang="uk-UA" b="1" dirty="0" smtClean="0">
                <a:solidFill>
                  <a:srgbClr val="FF0000"/>
                </a:solidFill>
              </a:rPr>
              <a:t>Я НА</a:t>
            </a:r>
            <a:r>
              <a:rPr lang="uk-UA" b="1" dirty="0" smtClean="0"/>
              <a:t>БУВ У ЗА</a:t>
            </a:r>
            <a:r>
              <a:rPr lang="uk-UA" b="1" dirty="0" smtClean="0">
                <a:solidFill>
                  <a:srgbClr val="FF0000"/>
                </a:solidFill>
              </a:rPr>
              <a:t>ПОРІЖЖІ;</a:t>
            </a:r>
          </a:p>
          <a:p>
            <a:pPr>
              <a:buFont typeface="Arial" pitchFamily="34" charset="0"/>
              <a:buChar char="•"/>
            </a:pPr>
            <a:r>
              <a:rPr lang="uk-UA" b="1" dirty="0" smtClean="0"/>
              <a:t>СТРІМКО НАБУАЄ</a:t>
            </a:r>
            <a:r>
              <a:rPr lang="uk-UA" b="1" dirty="0" smtClean="0">
                <a:solidFill>
                  <a:srgbClr val="FF0000"/>
                </a:solidFill>
              </a:rPr>
              <a:t> ПОПУЛ</a:t>
            </a:r>
            <a:r>
              <a:rPr lang="uk-UA" b="1" dirty="0" smtClean="0"/>
              <a:t>ЯРНОСТІ СЕРЕД</a:t>
            </a:r>
            <a:r>
              <a:rPr lang="uk-UA" b="1" dirty="0" smtClean="0">
                <a:solidFill>
                  <a:srgbClr val="FF0000"/>
                </a:solidFill>
              </a:rPr>
              <a:t> ДІТЕЙ 7-14 РО</a:t>
            </a:r>
            <a:r>
              <a:rPr lang="uk-UA" b="1" dirty="0" smtClean="0"/>
              <a:t>КІВ</a:t>
            </a:r>
            <a:endParaRPr lang="en-US" b="1" dirty="0" smtClean="0"/>
          </a:p>
          <a:p>
            <a:pPr>
              <a:buFont typeface="Arial" pitchFamily="34" charset="0"/>
              <a:buChar char="•"/>
            </a:pPr>
            <a:endParaRPr lang="en-US" b="1" dirty="0" smtClean="0"/>
          </a:p>
          <a:p>
            <a:pPr algn="l"/>
            <a:r>
              <a:rPr lang="uk-UA" b="1" dirty="0" smtClean="0"/>
              <a:t>Приклад  з </a:t>
            </a:r>
            <a:r>
              <a:rPr lang="uk-UA" b="1" dirty="0" err="1" smtClean="0"/>
              <a:t>кам</a:t>
            </a:r>
            <a:r>
              <a:rPr lang="uk-UA" b="1" dirty="0" smtClean="0"/>
              <a:t>.</a:t>
            </a:r>
            <a:endParaRPr lang="en-US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342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СУЧАСНІ СУБКУЛЬТУРИ 2008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07220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err="1" smtClean="0"/>
              <a:t>Le</a:t>
            </a:r>
            <a:r>
              <a:rPr lang="uk-UA" sz="2400" b="1" dirty="0" smtClean="0"/>
              <a:t> </a:t>
            </a:r>
            <a:r>
              <a:rPr lang="uk-UA" sz="2400" b="1" dirty="0" err="1" smtClean="0"/>
              <a:t>Parkour</a:t>
            </a:r>
            <a:r>
              <a:rPr lang="uk-UA" sz="2400" b="1" dirty="0" smtClean="0"/>
              <a:t> - це не тільки с</a:t>
            </a:r>
            <a:r>
              <a:rPr lang="uk-UA" sz="2400" b="1" dirty="0" smtClean="0">
                <a:solidFill>
                  <a:srgbClr val="FF0000"/>
                </a:solidFill>
              </a:rPr>
              <a:t>порт, </a:t>
            </a:r>
            <a:r>
              <a:rPr lang="uk-UA" sz="2400" b="1" dirty="0" smtClean="0"/>
              <a:t>але і що</a:t>
            </a:r>
            <a:r>
              <a:rPr lang="uk-UA" sz="2400" b="1" dirty="0" smtClean="0">
                <a:solidFill>
                  <a:srgbClr val="FF0000"/>
                </a:solidFill>
              </a:rPr>
              <a:t>денн</a:t>
            </a:r>
            <a:r>
              <a:rPr lang="uk-UA" sz="2400" b="1" dirty="0" smtClean="0"/>
              <a:t>а філософія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D:\Documents and Settings\Администратор\Рабочий стол\сучасні субкультури (матеріали)\ЕМО\емо фото\30449_image_lar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0"/>
            <a:ext cx="5357850" cy="6858000"/>
          </a:xfrm>
          <a:prstGeom prst="rect">
            <a:avLst/>
          </a:prstGeom>
          <a:noFill/>
        </p:spPr>
      </p:pic>
      <p:pic>
        <p:nvPicPr>
          <p:cNvPr id="1027" name="Picture 3" descr="D:\Documents and Settings\Администратор\Рабочий стол\сучасні субкультури (матеріали)\ЕМО\sm_120746015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46" y="0"/>
            <a:ext cx="3500454" cy="2625341"/>
          </a:xfrm>
          <a:prstGeom prst="rect">
            <a:avLst/>
          </a:prstGeom>
          <a:noFill/>
        </p:spPr>
      </p:pic>
      <p:pic>
        <p:nvPicPr>
          <p:cNvPr id="1026" name="Picture 2" descr="D:\Documents and Settings\Администратор\Рабочий стол\сучасні субкультури (матеріали)\ЕМО\sm_120745984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357670"/>
            <a:ext cx="3214678" cy="2500330"/>
          </a:xfrm>
          <a:prstGeom prst="rect">
            <a:avLst/>
          </a:prstGeom>
          <a:noFill/>
        </p:spPr>
      </p:pic>
      <p:pic>
        <p:nvPicPr>
          <p:cNvPr id="6147" name="Picture 3" descr="D:\Documents and Settings\Администратор\Рабочий стол\сучасні субкультури (матеріали)\ЕМО\емо фото\18131375_46299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43570" y="2071678"/>
            <a:ext cx="3500430" cy="4786322"/>
          </a:xfrm>
          <a:prstGeom prst="rect">
            <a:avLst/>
          </a:prstGeom>
          <a:noFill/>
        </p:spPr>
      </p:pic>
      <p:pic>
        <p:nvPicPr>
          <p:cNvPr id="6146" name="Picture 2" descr="D:\Documents and Settings\Администратор\Рабочий стол\сучасні субкультури (матеріали)\ЕМО\емо фото\22976819_cf4891eb49c80f86177ce8735cca05c1116771261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3214692" cy="464342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0"/>
            <a:ext cx="3286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СУЧАСНІ СУБКУЛЬТУРИ 2008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857364"/>
            <a:ext cx="8229600" cy="2786074"/>
          </a:xfrm>
        </p:spPr>
        <p:txBody>
          <a:bodyPr>
            <a:normAutofit/>
          </a:bodyPr>
          <a:lstStyle/>
          <a:p>
            <a:r>
              <a:rPr lang="uk-UA" sz="9600" dirty="0" err="1" smtClean="0">
                <a:solidFill>
                  <a:srgbClr val="FF0066"/>
                </a:solidFill>
                <a:latin typeface="Arkhive" pitchFamily="34" charset="0"/>
              </a:rPr>
              <a:t>ЕМО</a:t>
            </a:r>
            <a:r>
              <a:rPr lang="uk-UA" sz="4000" dirty="0" err="1" smtClean="0">
                <a:solidFill>
                  <a:srgbClr val="FF0066"/>
                </a:solidFill>
                <a:latin typeface="Arkhive" pitchFamily="34" charset="0"/>
              </a:rPr>
              <a:t>-</a:t>
            </a:r>
            <a:r>
              <a:rPr lang="uk-UA" sz="4000" dirty="0" smtClean="0">
                <a:solidFill>
                  <a:srgbClr val="FF0066"/>
                </a:solidFill>
                <a:latin typeface="Arkhive" pitchFamily="34" charset="0"/>
              </a:rPr>
              <a:t> </a:t>
            </a:r>
            <a:r>
              <a:rPr lang="uk-UA" sz="6000" u="sng" dirty="0" smtClean="0">
                <a:solidFill>
                  <a:srgbClr val="FF0066"/>
                </a:solidFill>
                <a:latin typeface="Arkhive" pitchFamily="34" charset="0"/>
              </a:rPr>
              <a:t>КУЛЬТУРА</a:t>
            </a:r>
            <a:endParaRPr lang="ru-RU" sz="60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0000"/>
                </a:solidFill>
                <a:latin typeface="Book Antiqua" pitchFamily="18" charset="0"/>
              </a:rPr>
              <a:t>ЕМО </a:t>
            </a:r>
            <a:r>
              <a:rPr lang="en-US" dirty="0" smtClean="0">
                <a:solidFill>
                  <a:srgbClr val="FF0000"/>
                </a:solidFill>
                <a:latin typeface="Book Antiqua" pitchFamily="18" charset="0"/>
              </a:rPr>
              <a:t>BOYS (</a:t>
            </a:r>
            <a:r>
              <a:rPr lang="uk-UA" dirty="0" smtClean="0">
                <a:solidFill>
                  <a:srgbClr val="FF0000"/>
                </a:solidFill>
                <a:latin typeface="Book Antiqua" pitchFamily="18" charset="0"/>
              </a:rPr>
              <a:t>ХЛОПЦІ ЕМО</a:t>
            </a:r>
            <a:r>
              <a:rPr lang="en-US" dirty="0" smtClean="0">
                <a:solidFill>
                  <a:srgbClr val="FF0000"/>
                </a:solidFill>
                <a:latin typeface="Book Antiqua" pitchFamily="18" charset="0"/>
              </a:rPr>
              <a:t>)</a:t>
            </a:r>
            <a:endParaRPr lang="ru-RU" dirty="0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342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СУЧАСНІ СУБКУЛЬТУРИ 2008</a:t>
            </a:r>
            <a:endParaRPr lang="ru-RU" dirty="0"/>
          </a:p>
        </p:txBody>
      </p:sp>
      <p:pic>
        <p:nvPicPr>
          <p:cNvPr id="2050" name="Picture 2" descr="D:\Documents and Settings\Администратор\Рабочий стол\сучасні субкультури (матеріали)\ЕМО\12074596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1974" y="1643051"/>
            <a:ext cx="7667678" cy="500066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786446" y="6357958"/>
            <a:ext cx="2143140" cy="2143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0000"/>
                </a:solidFill>
                <a:latin typeface="Book Antiqua" pitchFamily="18" charset="0"/>
              </a:rPr>
              <a:t>ЕМО </a:t>
            </a:r>
            <a:r>
              <a:rPr lang="en-US" dirty="0" smtClean="0">
                <a:solidFill>
                  <a:srgbClr val="FF0000"/>
                </a:solidFill>
                <a:latin typeface="Book Antiqua" pitchFamily="18" charset="0"/>
              </a:rPr>
              <a:t>GIRLS (</a:t>
            </a:r>
            <a:r>
              <a:rPr lang="uk-UA" dirty="0" smtClean="0">
                <a:solidFill>
                  <a:srgbClr val="FF0000"/>
                </a:solidFill>
                <a:latin typeface="Book Antiqua" pitchFamily="18" charset="0"/>
              </a:rPr>
              <a:t>ДІВЧАТА ЕМО</a:t>
            </a:r>
            <a:r>
              <a:rPr lang="en-US" dirty="0" smtClean="0">
                <a:solidFill>
                  <a:srgbClr val="FF0000"/>
                </a:solidFill>
                <a:latin typeface="Book Antiqua" pitchFamily="18" charset="0"/>
              </a:rPr>
              <a:t>)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342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СУЧАСНІ СУБКУЛЬТУРИ 2008</a:t>
            </a:r>
            <a:endParaRPr lang="ru-RU" dirty="0"/>
          </a:p>
        </p:txBody>
      </p:sp>
      <p:pic>
        <p:nvPicPr>
          <p:cNvPr id="3074" name="Picture 2" descr="D:\Documents and Settings\Администратор\Рабочий стол\сучасні субкультури (матеріали)\ЕМО\12074596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474" y="1428736"/>
            <a:ext cx="7334301" cy="507209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715008" y="6215082"/>
            <a:ext cx="2143140" cy="2143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3452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СУЧАСНІ СУБКУЛЬТУРИ 2008</a:t>
            </a:r>
            <a:endParaRPr lang="ru-RU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428604"/>
            <a:ext cx="821537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9600" dirty="0" smtClean="0">
                <a:latin typeface="Alexandra Zeferino Three" pitchFamily="66" charset="0"/>
              </a:rPr>
              <a:t>Знай же ти це, що останніми днями настануть тяжкі часи</a:t>
            </a:r>
            <a:r>
              <a:rPr lang="uk-UA" sz="9600" b="1" dirty="0" smtClean="0">
                <a:latin typeface="Alexandra Zeferino Three" pitchFamily="66" charset="0"/>
              </a:rPr>
              <a:t/>
            </a:r>
            <a:br>
              <a:rPr lang="uk-UA" sz="9600" b="1" dirty="0" smtClean="0">
                <a:latin typeface="Alexandra Zeferino Three" pitchFamily="66" charset="0"/>
              </a:rPr>
            </a:br>
            <a:r>
              <a:rPr lang="uk-UA" sz="9600" b="1" dirty="0" smtClean="0">
                <a:solidFill>
                  <a:srgbClr val="FF0000"/>
                </a:solidFill>
                <a:latin typeface="Alexandra Zeferino Three" pitchFamily="66" charset="0"/>
              </a:rPr>
              <a:t>2 Тим. 3:1</a:t>
            </a:r>
            <a:endParaRPr lang="ru-RU" sz="9600" b="1" dirty="0">
              <a:latin typeface="Alexandra Zeferino Three" pitchFamily="66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0000"/>
                </a:solidFill>
                <a:latin typeface="Book Antiqua" pitchFamily="18" charset="0"/>
              </a:rPr>
              <a:t>ЕМО </a:t>
            </a:r>
            <a:r>
              <a:rPr lang="en-US" dirty="0" smtClean="0">
                <a:solidFill>
                  <a:srgbClr val="FF0000"/>
                </a:solidFill>
                <a:latin typeface="Book Antiqua" pitchFamily="18" charset="0"/>
              </a:rPr>
              <a:t>KIDS (</a:t>
            </a:r>
            <a:r>
              <a:rPr lang="uk-UA" dirty="0" smtClean="0">
                <a:solidFill>
                  <a:srgbClr val="FF0000"/>
                </a:solidFill>
                <a:latin typeface="Book Antiqua" pitchFamily="18" charset="0"/>
              </a:rPr>
              <a:t>ДІТИ ЕМО</a:t>
            </a:r>
            <a:r>
              <a:rPr lang="en-US" dirty="0" smtClean="0">
                <a:solidFill>
                  <a:srgbClr val="FF0000"/>
                </a:solidFill>
                <a:latin typeface="Book Antiqua" pitchFamily="18" charset="0"/>
              </a:rPr>
              <a:t>)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342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СУЧАСНІ СУБКУЛЬТУРИ 2008</a:t>
            </a:r>
            <a:endParaRPr lang="ru-RU" dirty="0"/>
          </a:p>
        </p:txBody>
      </p:sp>
      <p:pic>
        <p:nvPicPr>
          <p:cNvPr id="4098" name="Picture 2" descr="D:\Documents and Settings\Администратор\Рабочий стол\сучасні субкультури (матеріали)\ЕМО\120745971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357298"/>
            <a:ext cx="7215238" cy="507209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643570" y="6143644"/>
            <a:ext cx="2143140" cy="2143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Documents and Settings\Администратор\Рабочий стол\сучасні субкультури (матеріали)\ЕМО\емо фото\24407167_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2920" y="357166"/>
            <a:ext cx="8401080" cy="1009664"/>
          </a:xfrm>
        </p:spPr>
        <p:txBody>
          <a:bodyPr/>
          <a:lstStyle/>
          <a:p>
            <a:pPr algn="ctr"/>
            <a:r>
              <a:rPr lang="uk-UA" sz="5400" dirty="0" smtClean="0">
                <a:solidFill>
                  <a:srgbClr val="FF0000"/>
                </a:solidFill>
                <a:latin typeface="Book Antiqua" pitchFamily="18" charset="0"/>
              </a:rPr>
              <a:t>ЩО ОЗНАЧАЄ ЕМО?</a:t>
            </a:r>
            <a:endParaRPr lang="ru-RU" sz="5400" dirty="0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714348" y="1643050"/>
            <a:ext cx="8429652" cy="4500594"/>
          </a:xfrm>
        </p:spPr>
        <p:txBody>
          <a:bodyPr>
            <a:normAutofit/>
          </a:bodyPr>
          <a:lstStyle/>
          <a:p>
            <a:pPr algn="ctr"/>
            <a:r>
              <a:rPr lang="uk-UA" sz="3400" b="1" dirty="0" smtClean="0">
                <a:solidFill>
                  <a:schemeClr val="bg1"/>
                </a:solidFill>
              </a:rPr>
              <a:t>Емо (скорочено від «емоційний») — термін, визначає особливий вид </a:t>
            </a:r>
            <a:r>
              <a:rPr lang="uk-UA" sz="3400" b="1" dirty="0" err="1" smtClean="0">
                <a:solidFill>
                  <a:schemeClr val="bg1"/>
                </a:solidFill>
              </a:rPr>
              <a:t>хардкор</a:t>
            </a:r>
            <a:r>
              <a:rPr lang="uk-UA" sz="3400" b="1" dirty="0" smtClean="0">
                <a:solidFill>
                  <a:schemeClr val="bg1"/>
                </a:solidFill>
              </a:rPr>
              <a:t> - музики, заснований на руйнівних істеричних емоціях в голосі вокаліста і мелодійної, але інколи хаотичної музичної складової. Тексти пісень носять особистий характер — про кохання і внутрішні переживання автора.</a:t>
            </a:r>
            <a:endParaRPr lang="ru-RU" sz="3400" b="1" dirty="0" smtClean="0">
              <a:solidFill>
                <a:schemeClr val="bg1"/>
              </a:solidFill>
            </a:endParaRPr>
          </a:p>
          <a:p>
            <a:endParaRPr lang="ru-RU" sz="34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342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СУЧАСНІ СУБКУЛЬТУРИ 2008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Documents and Settings\Администратор\Рабочий стол\сучасні субкультури (матеріали)\ЕМО\емо фото\51d3aec2b3c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8012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1143000"/>
          </a:xfrm>
        </p:spPr>
        <p:txBody>
          <a:bodyPr/>
          <a:lstStyle/>
          <a:p>
            <a:r>
              <a:rPr lang="uk-UA" sz="6000" dirty="0" smtClean="0">
                <a:solidFill>
                  <a:schemeClr val="tx1"/>
                </a:solidFill>
                <a:latin typeface="Book Antiqua" pitchFamily="18" charset="0"/>
              </a:rPr>
              <a:t>ІСТОРІЯ ЕМО</a:t>
            </a:r>
            <a:endParaRPr lang="ru-RU" sz="6000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85860"/>
            <a:ext cx="8715436" cy="52864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sz="3000" b="1" dirty="0" smtClean="0"/>
              <a:t>ЗАРОДЖУВАЛОСЯ В США У 8</a:t>
            </a:r>
            <a:r>
              <a:rPr lang="uk-UA" sz="3000" b="1" dirty="0" smtClean="0">
                <a:solidFill>
                  <a:schemeClr val="bg1"/>
                </a:solidFill>
              </a:rPr>
              <a:t>0-Х</a:t>
            </a:r>
            <a:r>
              <a:rPr lang="uk-UA" sz="3000" b="1" dirty="0" smtClean="0"/>
              <a:t> РОКАХ ЯК НАПРЯМОК МУЗИЧНОГО СТИЛ</a:t>
            </a:r>
            <a:r>
              <a:rPr lang="uk-UA" sz="3000" b="1" dirty="0" smtClean="0">
                <a:solidFill>
                  <a:schemeClr val="bg1"/>
                </a:solidFill>
              </a:rPr>
              <a:t>Ю</a:t>
            </a:r>
            <a:r>
              <a:rPr lang="uk-UA" sz="3000" b="1" dirty="0" smtClean="0"/>
              <a:t> ОДНОГО З ГУРТІВ У М. ВАШИНГТ</a:t>
            </a:r>
            <a:r>
              <a:rPr lang="uk-UA" sz="3000" b="1" dirty="0" smtClean="0">
                <a:solidFill>
                  <a:schemeClr val="bg1"/>
                </a:solidFill>
              </a:rPr>
              <a:t>ОН,</a:t>
            </a:r>
            <a:r>
              <a:rPr lang="uk-UA" sz="3000" b="1" dirty="0" smtClean="0"/>
              <a:t> АЛЕ </a:t>
            </a:r>
            <a:r>
              <a:rPr lang="uk-UA" sz="3000" b="1" dirty="0" smtClean="0">
                <a:solidFill>
                  <a:schemeClr val="bg1"/>
                </a:solidFill>
              </a:rPr>
              <a:t>В</a:t>
            </a:r>
            <a:r>
              <a:rPr lang="uk-UA" sz="3000" b="1" dirty="0" smtClean="0"/>
              <a:t>ЖЕ ЧЕРЕЗ 2 РОКИ ГУРТ РО</a:t>
            </a:r>
            <a:r>
              <a:rPr lang="uk-UA" sz="3000" b="1" dirty="0" smtClean="0">
                <a:solidFill>
                  <a:schemeClr val="bg1"/>
                </a:solidFill>
              </a:rPr>
              <a:t>ЗПАВСЯ. СТИЛЬ Т</a:t>
            </a:r>
            <a:r>
              <a:rPr lang="uk-UA" sz="3000" b="1" dirty="0" smtClean="0"/>
              <a:t>А МУЗИКА ПОЧАЛИ ТРАН</a:t>
            </a:r>
            <a:r>
              <a:rPr lang="uk-UA" sz="3000" b="1" dirty="0" smtClean="0">
                <a:solidFill>
                  <a:schemeClr val="bg1"/>
                </a:solidFill>
              </a:rPr>
              <a:t>СФОРМУВАТИСЯ,</a:t>
            </a:r>
            <a:r>
              <a:rPr lang="uk-UA" sz="3000" b="1" dirty="0" smtClean="0"/>
              <a:t> НАБУВАТИ ЯКОСТЕЙ, ЯКІ С</a:t>
            </a:r>
            <a:r>
              <a:rPr lang="uk-UA" sz="3000" b="1" dirty="0" smtClean="0">
                <a:solidFill>
                  <a:schemeClr val="bg1"/>
                </a:solidFill>
              </a:rPr>
              <a:t>ПРИЙМЮТЬСЯ </a:t>
            </a:r>
            <a:r>
              <a:rPr lang="uk-UA" sz="3000" b="1" dirty="0" smtClean="0"/>
              <a:t>БІЛЬШОЮ КІЛЬКІСТЮ ЛЮД</a:t>
            </a:r>
            <a:r>
              <a:rPr lang="uk-UA" sz="3000" b="1" dirty="0" smtClean="0">
                <a:solidFill>
                  <a:schemeClr val="bg1"/>
                </a:solidFill>
              </a:rPr>
              <a:t>ЕЙ (ЦЕЙ ПРОЦ</a:t>
            </a:r>
            <a:r>
              <a:rPr lang="uk-UA" sz="3000" b="1" dirty="0" smtClean="0"/>
              <a:t>ЕС ТРИВАВ ПОНАД 10 РОКІВ). ЗРЕ</a:t>
            </a:r>
            <a:r>
              <a:rPr lang="uk-UA" sz="3000" b="1" dirty="0" smtClean="0">
                <a:solidFill>
                  <a:schemeClr val="bg1"/>
                </a:solidFill>
              </a:rPr>
              <a:t>ШТОЮ</a:t>
            </a:r>
            <a:r>
              <a:rPr lang="uk-UA" sz="3000" b="1" dirty="0" smtClean="0"/>
              <a:t> МУЗИКА ПОПАЛА НА РАДІО </a:t>
            </a:r>
            <a:r>
              <a:rPr lang="uk-UA" sz="3000" b="1" dirty="0" smtClean="0">
                <a:solidFill>
                  <a:schemeClr val="bg1"/>
                </a:solidFill>
              </a:rPr>
              <a:t>І В МАСИ</a:t>
            </a:r>
            <a:r>
              <a:rPr lang="uk-UA" sz="3000" b="1" dirty="0" smtClean="0"/>
              <a:t> І ПОЧ</a:t>
            </a:r>
            <a:r>
              <a:rPr lang="uk-UA" sz="3000" b="1" dirty="0" smtClean="0">
                <a:solidFill>
                  <a:schemeClr val="bg1"/>
                </a:solidFill>
              </a:rPr>
              <a:t>АЛА</a:t>
            </a:r>
            <a:r>
              <a:rPr lang="uk-UA" sz="3000" b="1" dirty="0" smtClean="0"/>
              <a:t> НА</a:t>
            </a:r>
            <a:r>
              <a:rPr lang="uk-UA" sz="3000" b="1" dirty="0" smtClean="0">
                <a:solidFill>
                  <a:schemeClr val="bg1"/>
                </a:solidFill>
              </a:rPr>
              <a:t>БУВАТИ ПОПУЛЯРНОСТІ С</a:t>
            </a:r>
            <a:r>
              <a:rPr lang="uk-UA" sz="3000" b="1" dirty="0" smtClean="0"/>
              <a:t>ЕРЕ</a:t>
            </a:r>
            <a:r>
              <a:rPr lang="uk-UA" sz="3000" b="1" dirty="0" smtClean="0">
                <a:solidFill>
                  <a:schemeClr val="bg1"/>
                </a:solidFill>
              </a:rPr>
              <a:t>Д ДІТЕЙ ТА </a:t>
            </a:r>
            <a:r>
              <a:rPr lang="uk-UA" sz="3000" b="1" dirty="0" smtClean="0"/>
              <a:t>МОЛОДІ…</a:t>
            </a:r>
            <a:endParaRPr lang="ru-RU" sz="3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3643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СУЧАСНІ СУБ</a:t>
            </a:r>
            <a:r>
              <a:rPr lang="uk-UA" b="1" dirty="0" smtClean="0">
                <a:solidFill>
                  <a:schemeClr val="bg1"/>
                </a:solidFill>
              </a:rPr>
              <a:t>КУЛЬТУРИ 2008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714356"/>
            <a:ext cx="2786082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7200" dirty="0" smtClean="0">
                <a:solidFill>
                  <a:srgbClr val="FF0000"/>
                </a:solidFill>
                <a:latin typeface="Book Antiqua" pitchFamily="18" charset="0"/>
              </a:rPr>
              <a:t>ІМІДЖ ЕМО</a:t>
            </a:r>
            <a:endParaRPr lang="ru-RU" sz="7200" dirty="0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71802" y="1600200"/>
            <a:ext cx="5857916" cy="5257800"/>
          </a:xfrm>
        </p:spPr>
        <p:txBody>
          <a:bodyPr>
            <a:normAutofit lnSpcReduction="10000"/>
          </a:bodyPr>
          <a:lstStyle/>
          <a:p>
            <a:pPr marL="174625" indent="0">
              <a:buNone/>
            </a:pPr>
            <a:r>
              <a:rPr lang="uk-UA" dirty="0" smtClean="0"/>
              <a:t>Традиційною зачіскою </a:t>
            </a:r>
            <a:r>
              <a:rPr lang="uk-UA" dirty="0" err="1" smtClean="0"/>
              <a:t>емо</a:t>
            </a:r>
            <a:r>
              <a:rPr lang="uk-UA" dirty="0" smtClean="0"/>
              <a:t> вважається косий, рваний чуб  до кінчика носа, закриваючи одне око, а ззаду коротке волосся, що стирчить в різні сторони. Підлітки можуть фарбувати губи під колір шкіри.</a:t>
            </a:r>
          </a:p>
          <a:p>
            <a:pPr marL="174625" indent="0">
              <a:buNone/>
            </a:pPr>
            <a:r>
              <a:rPr lang="uk-UA" dirty="0" smtClean="0"/>
              <a:t>Нігті покривають чорним лаком. Часто </a:t>
            </a:r>
            <a:r>
              <a:rPr lang="uk-UA" dirty="0" err="1" smtClean="0"/>
              <a:t>емо</a:t>
            </a:r>
            <a:r>
              <a:rPr lang="uk-UA" dirty="0" smtClean="0"/>
              <a:t> - </a:t>
            </a:r>
            <a:r>
              <a:rPr lang="uk-UA" dirty="0" err="1" smtClean="0"/>
              <a:t>кіди</a:t>
            </a:r>
            <a:r>
              <a:rPr lang="uk-UA" dirty="0" smtClean="0"/>
              <a:t> проколюють вуха або роблять тунелі. Крім того, на обличчі </a:t>
            </a:r>
            <a:r>
              <a:rPr lang="uk-UA" dirty="0" err="1" smtClean="0"/>
              <a:t>емо</a:t>
            </a:r>
            <a:r>
              <a:rPr lang="uk-UA" dirty="0" smtClean="0"/>
              <a:t> - </a:t>
            </a:r>
            <a:r>
              <a:rPr lang="uk-UA" dirty="0" err="1" smtClean="0"/>
              <a:t>кіда</a:t>
            </a:r>
            <a:r>
              <a:rPr lang="uk-UA" dirty="0" smtClean="0"/>
              <a:t> може бути </a:t>
            </a:r>
            <a:r>
              <a:rPr lang="uk-UA" dirty="0" err="1" smtClean="0"/>
              <a:t>пірсинг</a:t>
            </a:r>
            <a:r>
              <a:rPr lang="uk-UA" dirty="0" smtClean="0"/>
              <a:t>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342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СУЧАСНІ СУБКУЛЬТУРИ 2008</a:t>
            </a:r>
            <a:endParaRPr lang="ru-RU" dirty="0"/>
          </a:p>
        </p:txBody>
      </p:sp>
      <p:pic>
        <p:nvPicPr>
          <p:cNvPr id="6" name="Picture 2" descr="D:\Documents and Settings\Администратор\Рабочий стол\сучасні субкультури (матеріали)\ЕМО\120868502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929066"/>
            <a:ext cx="2643206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Documents and Settings\Администратор\Рабочий стол\сучасні субкультури (матеріали)\ЕМО\12074602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6000" dirty="0" smtClean="0">
                <a:solidFill>
                  <a:srgbClr val="FF0000"/>
                </a:solidFill>
                <a:latin typeface="Book Antiqua" pitchFamily="18" charset="0"/>
              </a:rPr>
              <a:t>ОДЯГ ЕМО</a:t>
            </a:r>
            <a:endParaRPr lang="ru-RU" sz="6000" dirty="0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214290"/>
            <a:ext cx="342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СУЧАСНІ СУБКУЛЬТУРИ 2008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14282" y="1285860"/>
            <a:ext cx="8929718" cy="5023500"/>
          </a:xfrm>
        </p:spPr>
        <p:txBody>
          <a:bodyPr>
            <a:noAutofit/>
          </a:bodyPr>
          <a:lstStyle/>
          <a:p>
            <a:pPr marL="14288" lvl="0" indent="-14288" algn="ctr">
              <a:buNone/>
            </a:pPr>
            <a:r>
              <a:rPr lang="uk-UA" dirty="0" smtClean="0"/>
              <a:t>Емо носять одяг в роже</a:t>
            </a:r>
            <a:r>
              <a:rPr lang="uk-UA" dirty="0" smtClean="0">
                <a:solidFill>
                  <a:schemeClr val="bg1"/>
                </a:solidFill>
              </a:rPr>
              <a:t>во-чор</a:t>
            </a:r>
            <a:r>
              <a:rPr lang="uk-UA" dirty="0" smtClean="0"/>
              <a:t>них тонах з двоколірн</a:t>
            </a:r>
            <a:r>
              <a:rPr lang="uk-UA" dirty="0" smtClean="0">
                <a:solidFill>
                  <a:schemeClr val="bg1"/>
                </a:solidFill>
              </a:rPr>
              <a:t>ими  візе</a:t>
            </a:r>
            <a:r>
              <a:rPr lang="uk-UA" dirty="0" smtClean="0"/>
              <a:t>ру</a:t>
            </a:r>
            <a:r>
              <a:rPr lang="uk-UA" dirty="0" smtClean="0">
                <a:solidFill>
                  <a:schemeClr val="bg1"/>
                </a:solidFill>
              </a:rPr>
              <a:t>нк</a:t>
            </a:r>
            <a:r>
              <a:rPr lang="uk-UA" dirty="0" smtClean="0"/>
              <a:t>а</a:t>
            </a:r>
            <a:r>
              <a:rPr lang="uk-UA" dirty="0" smtClean="0">
                <a:solidFill>
                  <a:schemeClr val="bg1"/>
                </a:solidFill>
              </a:rPr>
              <a:t>ми і</a:t>
            </a:r>
            <a:r>
              <a:rPr lang="uk-UA" dirty="0" smtClean="0"/>
              <a:t> с</a:t>
            </a:r>
            <a:r>
              <a:rPr lang="uk-UA" dirty="0" smtClean="0">
                <a:solidFill>
                  <a:schemeClr val="bg1"/>
                </a:solidFill>
              </a:rPr>
              <a:t>тил</a:t>
            </a:r>
            <a:r>
              <a:rPr lang="uk-UA" dirty="0" smtClean="0"/>
              <a:t>ізованими значками. О</a:t>
            </a:r>
            <a:r>
              <a:rPr lang="uk-UA" dirty="0" smtClean="0">
                <a:solidFill>
                  <a:schemeClr val="bg1"/>
                </a:solidFill>
              </a:rPr>
              <a:t>сновним</a:t>
            </a:r>
            <a:r>
              <a:rPr lang="uk-UA" dirty="0" smtClean="0"/>
              <a:t>и к</a:t>
            </a:r>
            <a:r>
              <a:rPr lang="uk-UA" dirty="0" smtClean="0">
                <a:solidFill>
                  <a:schemeClr val="bg1"/>
                </a:solidFill>
              </a:rPr>
              <a:t>ольор</a:t>
            </a:r>
            <a:r>
              <a:rPr lang="uk-UA" dirty="0" smtClean="0"/>
              <a:t>ами</a:t>
            </a:r>
            <a:r>
              <a:rPr lang="uk-UA" dirty="0" smtClean="0">
                <a:solidFill>
                  <a:schemeClr val="bg1"/>
                </a:solidFill>
              </a:rPr>
              <a:t> </a:t>
            </a:r>
            <a:r>
              <a:rPr lang="uk-UA" dirty="0" smtClean="0"/>
              <a:t>в одязі є чорний и рожевий </a:t>
            </a:r>
            <a:r>
              <a:rPr lang="uk-UA" dirty="0" smtClean="0">
                <a:solidFill>
                  <a:schemeClr val="bg1"/>
                </a:solidFill>
              </a:rPr>
              <a:t>(пурпуро</a:t>
            </a:r>
            <a:r>
              <a:rPr lang="uk-UA" dirty="0" smtClean="0"/>
              <a:t>ви</a:t>
            </a:r>
            <a:r>
              <a:rPr lang="uk-UA" dirty="0" smtClean="0">
                <a:solidFill>
                  <a:schemeClr val="bg1"/>
                </a:solidFill>
              </a:rPr>
              <a:t>й). Є</a:t>
            </a:r>
            <a:r>
              <a:rPr lang="uk-UA" dirty="0" smtClean="0"/>
              <a:t> п</a:t>
            </a:r>
            <a:r>
              <a:rPr lang="uk-UA" dirty="0" smtClean="0">
                <a:solidFill>
                  <a:schemeClr val="bg1"/>
                </a:solidFill>
              </a:rPr>
              <a:t>оєд</a:t>
            </a:r>
            <a:r>
              <a:rPr lang="uk-UA" dirty="0" smtClean="0"/>
              <a:t>на</a:t>
            </a:r>
            <a:r>
              <a:rPr lang="uk-UA" dirty="0" smtClean="0">
                <a:solidFill>
                  <a:schemeClr val="bg1"/>
                </a:solidFill>
              </a:rPr>
              <a:t>н</a:t>
            </a:r>
            <a:r>
              <a:rPr lang="uk-UA" dirty="0" smtClean="0"/>
              <a:t>ня в широку полосу. Час</a:t>
            </a:r>
            <a:r>
              <a:rPr lang="uk-UA" dirty="0" smtClean="0">
                <a:solidFill>
                  <a:schemeClr val="bg1"/>
                </a:solidFill>
              </a:rPr>
              <a:t>то на одяз</a:t>
            </a:r>
            <a:r>
              <a:rPr lang="uk-UA" dirty="0" smtClean="0"/>
              <a:t>і з</a:t>
            </a:r>
            <a:r>
              <a:rPr lang="uk-UA" dirty="0" smtClean="0">
                <a:solidFill>
                  <a:schemeClr val="bg1"/>
                </a:solidFill>
              </a:rPr>
              <a:t>ображені</a:t>
            </a:r>
            <a:r>
              <a:rPr lang="uk-UA" dirty="0" smtClean="0"/>
              <a:t> назви </a:t>
            </a:r>
            <a:r>
              <a:rPr lang="uk-UA" dirty="0" err="1" smtClean="0"/>
              <a:t>емо-гуртів</a:t>
            </a:r>
            <a:r>
              <a:rPr lang="uk-UA" dirty="0" smtClean="0"/>
              <a:t>, кумедні мал</a:t>
            </a:r>
            <a:r>
              <a:rPr lang="uk-UA" dirty="0" smtClean="0">
                <a:solidFill>
                  <a:schemeClr val="bg1"/>
                </a:solidFill>
              </a:rPr>
              <a:t>юнки а</a:t>
            </a:r>
            <a:r>
              <a:rPr lang="uk-UA" dirty="0" smtClean="0"/>
              <a:t>бо </a:t>
            </a:r>
            <a:r>
              <a:rPr lang="uk-UA" dirty="0" smtClean="0">
                <a:solidFill>
                  <a:schemeClr val="bg1"/>
                </a:solidFill>
              </a:rPr>
              <a:t>розко</a:t>
            </a:r>
            <a:r>
              <a:rPr lang="uk-UA" dirty="0" smtClean="0"/>
              <a:t>лені серця. Вузька, футболка яка обтя</a:t>
            </a:r>
            <a:r>
              <a:rPr lang="uk-UA" dirty="0" smtClean="0">
                <a:solidFill>
                  <a:schemeClr val="bg1"/>
                </a:solidFill>
              </a:rPr>
              <a:t>гує. Ву</a:t>
            </a:r>
            <a:r>
              <a:rPr lang="uk-UA" dirty="0" smtClean="0"/>
              <a:t>зькі джинси чорного або попелясто-синього кол</a:t>
            </a:r>
            <a:r>
              <a:rPr lang="uk-UA" dirty="0" smtClean="0">
                <a:solidFill>
                  <a:schemeClr val="bg1"/>
                </a:solidFill>
              </a:rPr>
              <a:t>ь</a:t>
            </a:r>
            <a:r>
              <a:rPr lang="uk-UA" dirty="0" smtClean="0"/>
              <a:t>ору, можливо, з дірками або латками.</a:t>
            </a:r>
            <a:endParaRPr lang="ru-RU" dirty="0" smtClean="0"/>
          </a:p>
          <a:p>
            <a:pPr marL="14288" lvl="0" indent="-14288" algn="ctr">
              <a:buNone/>
            </a:pPr>
            <a:r>
              <a:rPr lang="uk-UA" dirty="0" smtClean="0"/>
              <a:t>Чорний або рожевий ремінь з заклепками, що провисають ланцюгами і великою бляхою з символікою.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929322" y="6429396"/>
            <a:ext cx="2643206" cy="428604"/>
          </a:xfrm>
          <a:prstGeom prst="rec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238" y="0"/>
            <a:ext cx="9066762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5400" dirty="0" smtClean="0">
                <a:solidFill>
                  <a:srgbClr val="FF0000"/>
                </a:solidFill>
                <a:latin typeface="Book Antiqua" pitchFamily="18" charset="0"/>
              </a:rPr>
              <a:t>ЗНАЧЕННЯ КОЛЬРІВ</a:t>
            </a:r>
            <a:endParaRPr lang="ru-RU" sz="5400" dirty="0">
              <a:solidFill>
                <a:srgbClr val="FF0000"/>
              </a:solidFill>
              <a:latin typeface="Book Antiqua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0" y="4684862"/>
          <a:ext cx="9144000" cy="21731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7623"/>
                <a:gridCol w="4636377"/>
              </a:tblGrid>
              <a:tr h="578648">
                <a:tc>
                  <a:txBody>
                    <a:bodyPr/>
                    <a:lstStyle/>
                    <a:p>
                      <a:pPr algn="ctr"/>
                      <a:r>
                        <a:rPr lang="uk-UA" sz="4800" dirty="0" smtClean="0">
                          <a:solidFill>
                            <a:srgbClr val="FF0066"/>
                          </a:solidFill>
                          <a:latin typeface="Book Antiqua" pitchFamily="18" charset="0"/>
                        </a:rPr>
                        <a:t>ЧОРНИЙ</a:t>
                      </a:r>
                      <a:endParaRPr lang="ru-RU" sz="4800" dirty="0">
                        <a:solidFill>
                          <a:srgbClr val="FF0066"/>
                        </a:solidFill>
                        <a:latin typeface="Book Antiqua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800" dirty="0" smtClean="0">
                          <a:latin typeface="Book Antiqua" pitchFamily="18" charset="0"/>
                        </a:rPr>
                        <a:t>РОЖЕВИЙ</a:t>
                      </a:r>
                      <a:endParaRPr lang="ru-RU" sz="4800" dirty="0">
                        <a:latin typeface="Book Antiqua" pitchFamily="18" charset="0"/>
                      </a:endParaRPr>
                    </a:p>
                  </a:txBody>
                  <a:tcPr anchor="ctr">
                    <a:solidFill>
                      <a:srgbClr val="FF0066"/>
                    </a:solidFill>
                  </a:tcPr>
                </a:tc>
              </a:tr>
              <a:tr h="1350178">
                <a:tc>
                  <a:txBody>
                    <a:bodyPr/>
                    <a:lstStyle/>
                    <a:p>
                      <a:r>
                        <a:rPr kumimoji="0"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Переважає в образі </a:t>
                      </a:r>
                      <a:r>
                        <a:rPr kumimoji="0" lang="uk-UA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емо</a:t>
                      </a:r>
                      <a:r>
                        <a:rPr kumimoji="0"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br>
                        <a:rPr kumimoji="0"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Його переваги можуть бути викликано депресією, нещастям, </a:t>
                      </a:r>
                      <a:r>
                        <a:rPr kumimoji="0" lang="uk-UA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відторгнутістю</a:t>
                      </a:r>
                      <a:r>
                        <a:rPr kumimoji="0"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Відображає радісні моменти. Це виклик загальній сірості, заперечення </a:t>
                      </a:r>
                      <a:r>
                        <a:rPr kumimoji="0" lang="uk-UA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зв”язку</a:t>
                      </a:r>
                      <a:r>
                        <a:rPr kumimoji="0"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емо</a:t>
                      </a:r>
                      <a:r>
                        <a:rPr kumimoji="0"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з готичною субкультурою і наближення до </a:t>
                      </a:r>
                      <a:r>
                        <a:rPr kumimoji="0" lang="uk-UA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поп-панку</a:t>
                      </a:r>
                      <a:r>
                        <a:rPr kumimoji="0"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0"/>
            <a:ext cx="342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rgbClr val="FF0066"/>
                </a:solidFill>
              </a:rPr>
              <a:t>СУЧАСНІ СУБКУЛЬТУРИ 2008</a:t>
            </a:r>
            <a:endParaRPr lang="ru-RU" dirty="0">
              <a:solidFill>
                <a:srgbClr val="FF0066"/>
              </a:solidFill>
            </a:endParaRPr>
          </a:p>
        </p:txBody>
      </p:sp>
      <p:pic>
        <p:nvPicPr>
          <p:cNvPr id="1027" name="Picture 3" descr="D:\Documents and Settings\Администратор\Рабочий стол\I lov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1142984"/>
            <a:ext cx="2928958" cy="1071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uk-UA" sz="5400" dirty="0" smtClean="0">
                <a:solidFill>
                  <a:srgbClr val="FF0066"/>
                </a:solidFill>
                <a:latin typeface="Book Antiqua" pitchFamily="18" charset="0"/>
              </a:rPr>
              <a:t>АТРИБУТИКА</a:t>
            </a:r>
            <a:endParaRPr lang="ru-RU" sz="5400" dirty="0">
              <a:solidFill>
                <a:srgbClr val="FF0066"/>
              </a:solidFill>
              <a:latin typeface="Book Antiqu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142984"/>
            <a:ext cx="8715436" cy="5500726"/>
          </a:xfrm>
        </p:spPr>
        <p:txBody>
          <a:bodyPr>
            <a:normAutofit lnSpcReduction="10000"/>
          </a:bodyPr>
          <a:lstStyle/>
          <a:p>
            <a:pPr lvl="0"/>
            <a:r>
              <a:rPr lang="uk-UA" dirty="0" smtClean="0">
                <a:solidFill>
                  <a:schemeClr val="tx1">
                    <a:lumMod val="85000"/>
                  </a:schemeClr>
                </a:solidFill>
              </a:rPr>
              <a:t>Поштова сумка через плече, покрита латками і значками.</a:t>
            </a:r>
            <a:endParaRPr lang="ru-RU" dirty="0" smtClean="0">
              <a:solidFill>
                <a:schemeClr val="tx1">
                  <a:lumMod val="85000"/>
                </a:schemeClr>
              </a:solidFill>
            </a:endParaRPr>
          </a:p>
          <a:p>
            <a:pPr lvl="0"/>
            <a:r>
              <a:rPr lang="uk-UA" dirty="0" smtClean="0">
                <a:solidFill>
                  <a:schemeClr val="tx1">
                    <a:lumMod val="85000"/>
                  </a:schemeClr>
                </a:solidFill>
              </a:rPr>
              <a:t>Значки, прикріплені до одягу і, інколи, до взуття.</a:t>
            </a:r>
            <a:endParaRPr lang="ru-RU" dirty="0" smtClean="0">
              <a:solidFill>
                <a:schemeClr val="tx1">
                  <a:lumMod val="85000"/>
                </a:schemeClr>
              </a:solidFill>
            </a:endParaRPr>
          </a:p>
          <a:p>
            <a:pPr lvl="0"/>
            <a:r>
              <a:rPr lang="uk-UA" dirty="0" smtClean="0">
                <a:solidFill>
                  <a:schemeClr val="tx1">
                    <a:lumMod val="85000"/>
                  </a:schemeClr>
                </a:solidFill>
              </a:rPr>
              <a:t>Очки в широкій яскравій або чорній оправі.</a:t>
            </a:r>
            <a:endParaRPr lang="ru-RU" dirty="0" smtClean="0">
              <a:solidFill>
                <a:schemeClr val="tx1">
                  <a:lumMod val="85000"/>
                </a:schemeClr>
              </a:solidFill>
            </a:endParaRPr>
          </a:p>
          <a:p>
            <a:pPr lvl="0"/>
            <a:r>
              <a:rPr lang="uk-UA" dirty="0" smtClean="0">
                <a:solidFill>
                  <a:schemeClr val="tx1">
                    <a:lumMod val="85000"/>
                  </a:schemeClr>
                </a:solidFill>
              </a:rPr>
              <a:t>Яскраві різнокольорові (зазвичай силіконові) браслети на руках, особливо популярні </a:t>
            </a:r>
            <a:r>
              <a:rPr lang="uk-UA" dirty="0" err="1" smtClean="0">
                <a:solidFill>
                  <a:schemeClr val="tx1">
                    <a:lumMod val="85000"/>
                  </a:schemeClr>
                </a:solidFill>
              </a:rPr>
              <a:t>снепи</a:t>
            </a:r>
            <a:r>
              <a:rPr lang="uk-UA" dirty="0" smtClean="0">
                <a:solidFill>
                  <a:schemeClr val="tx1">
                    <a:lumMod val="85000"/>
                  </a:schemeClr>
                </a:solidFill>
              </a:rPr>
              <a:t> або панк-атрибутика (напульсники с шипами).</a:t>
            </a:r>
            <a:endParaRPr lang="ru-RU" dirty="0" smtClean="0">
              <a:solidFill>
                <a:schemeClr val="tx1">
                  <a:lumMod val="85000"/>
                </a:schemeClr>
              </a:solidFill>
            </a:endParaRPr>
          </a:p>
          <a:p>
            <a:pPr lvl="0"/>
            <a:r>
              <a:rPr lang="uk-UA" dirty="0" smtClean="0">
                <a:solidFill>
                  <a:schemeClr val="tx1">
                    <a:lumMod val="85000"/>
                  </a:schemeClr>
                </a:solidFill>
              </a:rPr>
              <a:t>Великі буси яскравих кольорів на шиї.</a:t>
            </a:r>
            <a:endParaRPr lang="ru-RU" dirty="0" smtClean="0">
              <a:solidFill>
                <a:schemeClr val="tx1">
                  <a:lumMod val="85000"/>
                </a:schemeClr>
              </a:solidFill>
            </a:endParaRPr>
          </a:p>
          <a:p>
            <a:pPr lvl="0"/>
            <a:r>
              <a:rPr lang="uk-UA" dirty="0" err="1" smtClean="0">
                <a:solidFill>
                  <a:schemeClr val="tx1">
                    <a:lumMod val="85000"/>
                  </a:schemeClr>
                </a:solidFill>
              </a:rPr>
              <a:t>М”які</a:t>
            </a:r>
            <a:r>
              <a:rPr lang="uk-UA" dirty="0" smtClean="0">
                <a:solidFill>
                  <a:schemeClr val="tx1">
                    <a:lumMod val="85000"/>
                  </a:schemeClr>
                </a:solidFill>
              </a:rPr>
              <a:t> іграшки в вигляді медведиків, яки </a:t>
            </a:r>
            <a:r>
              <a:rPr lang="uk-UA" dirty="0" err="1" smtClean="0">
                <a:solidFill>
                  <a:schemeClr val="tx1">
                    <a:lumMod val="85000"/>
                  </a:schemeClr>
                </a:solidFill>
              </a:rPr>
              <a:t>емо-кіди</a:t>
            </a:r>
            <a:r>
              <a:rPr lang="uk-UA" dirty="0" smtClean="0">
                <a:solidFill>
                  <a:schemeClr val="tx1">
                    <a:lumMod val="85000"/>
                  </a:schemeClr>
                </a:solidFill>
              </a:rPr>
              <a:t> прорізають животи і зашивають товстими нитками. Такі іграшки грають роль своєрідних талісманів і т.д.</a:t>
            </a:r>
            <a:endParaRPr lang="ru-RU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342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СУЧАСНІ СУБКУЛЬТУРИ 2008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1" name="Picture 7" descr="D:\Documents and Settings\Администратор\Рабочий стол\сучасні субкультури (матеріали)\ЕМО\12074602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500174"/>
            <a:ext cx="4000500" cy="300037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6000" dirty="0" smtClean="0">
                <a:solidFill>
                  <a:srgbClr val="FF0066"/>
                </a:solidFill>
                <a:latin typeface="Book Antiqua" pitchFamily="18" charset="0"/>
              </a:rPr>
              <a:t>СИМВОЛІКА</a:t>
            </a:r>
            <a:endParaRPr lang="ru-RU" sz="6000" dirty="0">
              <a:solidFill>
                <a:srgbClr val="FF0066"/>
              </a:solidFill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342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СУЧАСНІ СУБКУЛЬТУРИ 2008</a:t>
            </a:r>
            <a:endParaRPr lang="ru-RU" dirty="0"/>
          </a:p>
        </p:txBody>
      </p:sp>
      <p:pic>
        <p:nvPicPr>
          <p:cNvPr id="6150" name="Picture 6" descr="D:\Documents and Settings\Администратор\Рабочий стол\сучасні субкультури (матеріали)\ЕМО\sm_120745996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143248"/>
            <a:ext cx="2500330" cy="1875248"/>
          </a:xfrm>
          <a:prstGeom prst="rect">
            <a:avLst/>
          </a:prstGeom>
          <a:noFill/>
        </p:spPr>
      </p:pic>
      <p:pic>
        <p:nvPicPr>
          <p:cNvPr id="6152" name="Picture 8" descr="D:\Documents and Settings\Администратор\Рабочий стол\сучасні субкультури (матеріали)\ЕМО\sm_120745977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290" y="4571984"/>
            <a:ext cx="3048021" cy="2286016"/>
          </a:xfrm>
          <a:prstGeom prst="rect">
            <a:avLst/>
          </a:prstGeom>
          <a:noFill/>
        </p:spPr>
      </p:pic>
      <p:pic>
        <p:nvPicPr>
          <p:cNvPr id="5122" name="Picture 2" descr="D:\Documents and Settings\Администратор\Рабочий стол\сучасні субкультури (матеріали)\ЕМО\емо фото\DSC0716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67225" y="1666875"/>
            <a:ext cx="4676775" cy="5191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5836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000" dirty="0" smtClean="0">
                <a:solidFill>
                  <a:srgbClr val="FF0066"/>
                </a:solidFill>
                <a:latin typeface="Book Antiqua" pitchFamily="18" charset="0"/>
              </a:rPr>
              <a:t>ЖИТТЄВИЙ СТИЛЬ</a:t>
            </a:r>
            <a:endParaRPr lang="ru-RU" sz="6000" dirty="0">
              <a:solidFill>
                <a:srgbClr val="FF0066"/>
              </a:solidFill>
              <a:latin typeface="Book Antiqu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000240"/>
            <a:ext cx="8229600" cy="3543312"/>
          </a:xfrm>
        </p:spPr>
        <p:txBody>
          <a:bodyPr>
            <a:normAutofit/>
          </a:bodyPr>
          <a:lstStyle/>
          <a:p>
            <a:pPr marL="90488" indent="-14288">
              <a:buNone/>
            </a:pPr>
            <a:r>
              <a:rPr lang="uk-UA" sz="4000" dirty="0" err="1" smtClean="0">
                <a:solidFill>
                  <a:srgbClr val="FF0066"/>
                </a:solidFill>
              </a:rPr>
              <a:t>Емо-кіди</a:t>
            </a:r>
            <a:r>
              <a:rPr lang="uk-UA" sz="4000" dirty="0" smtClean="0">
                <a:solidFill>
                  <a:srgbClr val="FF0066"/>
                </a:solidFill>
              </a:rPr>
              <a:t> ведуть щоденники, пишуть вірші, слухають музику певного змісту. Ця музика може спонукати </a:t>
            </a:r>
            <a:r>
              <a:rPr lang="uk-UA" sz="4000" dirty="0" err="1" smtClean="0">
                <a:solidFill>
                  <a:srgbClr val="FF0066"/>
                </a:solidFill>
              </a:rPr>
              <a:t>емокіда</a:t>
            </a:r>
            <a:r>
              <a:rPr lang="uk-UA" sz="4000" dirty="0" smtClean="0">
                <a:solidFill>
                  <a:srgbClr val="FF0066"/>
                </a:solidFill>
              </a:rPr>
              <a:t> відчути дуже сильні емоції, зазвичай, це сум.</a:t>
            </a:r>
          </a:p>
          <a:p>
            <a:pPr marL="90488" indent="-14288">
              <a:buNone/>
            </a:pPr>
            <a:endParaRPr lang="ru-RU" sz="4000" dirty="0" smtClean="0">
              <a:solidFill>
                <a:srgbClr val="FF0066"/>
              </a:solidFill>
            </a:endParaRPr>
          </a:p>
          <a:p>
            <a:pPr>
              <a:buNone/>
            </a:pPr>
            <a:endParaRPr lang="ru-RU" dirty="0">
              <a:solidFill>
                <a:srgbClr val="FF0066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2214546" cy="428604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342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СУЧАСНІ СУБКУЛЬТУРИ 2008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571744"/>
            <a:ext cx="9144000" cy="1143000"/>
          </a:xfrm>
        </p:spPr>
        <p:txBody>
          <a:bodyPr>
            <a:normAutofit/>
          </a:bodyPr>
          <a:lstStyle/>
          <a:p>
            <a:r>
              <a:rPr lang="uk-UA" sz="6000" dirty="0" smtClean="0">
                <a:solidFill>
                  <a:srgbClr val="FF0066"/>
                </a:solidFill>
                <a:latin typeface="Book Antiqua" pitchFamily="18" charset="0"/>
              </a:rPr>
              <a:t>ПРАВДА ЖИТТЯ ЕМО</a:t>
            </a:r>
            <a:endParaRPr lang="ru-RU" sz="6000" dirty="0">
              <a:solidFill>
                <a:srgbClr val="FF0066"/>
              </a:solidFill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342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СУЧАСНІ СУБКУЛЬТУРИ 2008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0" y="6172208"/>
            <a:ext cx="3471858" cy="685792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Відео ролик з </a:t>
            </a:r>
            <a:r>
              <a:rPr lang="uk-UA" dirty="0" err="1" smtClean="0"/>
              <a:t>мтв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>
            <a:normAutofit/>
          </a:bodyPr>
          <a:lstStyle/>
          <a:p>
            <a:r>
              <a:rPr lang="uk-UA" dirty="0" err="1" smtClean="0"/>
              <a:t>СУБ</a:t>
            </a:r>
            <a:r>
              <a:rPr lang="uk-UA" dirty="0" smtClean="0"/>
              <a:t> … Перша частина складних слів, яка означає розміщення під чимось чи біля чогось, підпорядкованість і т. ін.</a:t>
            </a:r>
          </a:p>
          <a:p>
            <a:r>
              <a:rPr lang="uk-UA" dirty="0" smtClean="0"/>
              <a:t>КУЛЬТУРА – сукупність матеріальних і духовних цінностей, створених людством протягом його історії.</a:t>
            </a:r>
          </a:p>
          <a:p>
            <a:pPr>
              <a:buNone/>
            </a:pPr>
            <a:endParaRPr lang="uk-UA" dirty="0" smtClean="0"/>
          </a:p>
          <a:p>
            <a:pPr marL="11113" indent="-11113">
              <a:buNone/>
            </a:pPr>
            <a:r>
              <a:rPr lang="uk-UA" dirty="0" smtClean="0"/>
              <a:t>Отже, субкультура -</a:t>
            </a:r>
            <a:r>
              <a:rPr lang="en-US" dirty="0" smtClean="0"/>
              <a:t> </a:t>
            </a:r>
            <a:r>
              <a:rPr lang="uk-UA" dirty="0" smtClean="0"/>
              <a:t>це особлива сфера культури</a:t>
            </a:r>
            <a:r>
              <a:rPr lang="ru-RU" dirty="0" smtClean="0"/>
              <a:t>, суверенна </a:t>
            </a:r>
            <a:r>
              <a:rPr lang="ru-RU" dirty="0" err="1" smtClean="0"/>
              <a:t>суцільна</a:t>
            </a:r>
            <a:r>
              <a:rPr lang="ru-RU" dirty="0" smtClean="0"/>
              <a:t> </a:t>
            </a:r>
            <a:r>
              <a:rPr lang="ru-RU" dirty="0" err="1" smtClean="0"/>
              <a:t>освіта</a:t>
            </a:r>
            <a:r>
              <a:rPr lang="ru-RU" dirty="0" smtClean="0"/>
              <a:t> </a:t>
            </a:r>
            <a:r>
              <a:rPr lang="ru-RU" dirty="0" err="1" smtClean="0"/>
              <a:t>всередині</a:t>
            </a:r>
            <a:r>
              <a:rPr lang="ru-RU" dirty="0" smtClean="0"/>
              <a:t> </a:t>
            </a:r>
            <a:r>
              <a:rPr lang="ru-RU" dirty="0" err="1" smtClean="0"/>
              <a:t>основної</a:t>
            </a:r>
            <a:r>
              <a:rPr lang="ru-RU" dirty="0" smtClean="0"/>
              <a:t> </a:t>
            </a:r>
            <a:r>
              <a:rPr lang="ru-RU" dirty="0" err="1" smtClean="0"/>
              <a:t>культури</a:t>
            </a:r>
            <a:r>
              <a:rPr lang="ru-RU" dirty="0" smtClean="0"/>
              <a:t>, </a:t>
            </a:r>
            <a:r>
              <a:rPr lang="ru-RU" dirty="0" err="1" smtClean="0"/>
              <a:t>особливість</a:t>
            </a:r>
            <a:r>
              <a:rPr lang="ru-RU" dirty="0" smtClean="0"/>
              <a:t> </a:t>
            </a:r>
            <a:r>
              <a:rPr lang="ru-RU" dirty="0" err="1" smtClean="0"/>
              <a:t>якої</a:t>
            </a:r>
            <a:r>
              <a:rPr lang="ru-RU" dirty="0" smtClean="0"/>
              <a:t> </a:t>
            </a:r>
            <a:r>
              <a:rPr lang="ru-RU" dirty="0" err="1" smtClean="0"/>
              <a:t>власний</a:t>
            </a:r>
            <a:r>
              <a:rPr lang="ru-RU" dirty="0" smtClean="0"/>
              <a:t> </a:t>
            </a:r>
            <a:r>
              <a:rPr lang="ru-RU" dirty="0" err="1" smtClean="0"/>
              <a:t>ціннісний</a:t>
            </a:r>
            <a:r>
              <a:rPr lang="ru-RU" dirty="0" smtClean="0"/>
              <a:t> лад, </a:t>
            </a:r>
            <a:r>
              <a:rPr lang="ru-RU" dirty="0" err="1" smtClean="0"/>
              <a:t>звичаї</a:t>
            </a:r>
            <a:r>
              <a:rPr lang="ru-RU" dirty="0" smtClean="0"/>
              <a:t>, </a:t>
            </a:r>
            <a:r>
              <a:rPr lang="ru-RU" dirty="0" err="1" smtClean="0"/>
              <a:t>норми</a:t>
            </a:r>
            <a:r>
              <a:rPr lang="ru-RU" dirty="0" smtClean="0"/>
              <a:t>.</a:t>
            </a:r>
            <a:endParaRPr lang="uk-UA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342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СУЧАСНІ СУБКУЛЬТУРИ 2008</a:t>
            </a:r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1428736"/>
          </a:xfrm>
        </p:spPr>
        <p:txBody>
          <a:bodyPr>
            <a:normAutofit fontScale="90000"/>
          </a:bodyPr>
          <a:lstStyle/>
          <a:p>
            <a:r>
              <a:rPr lang="uk-UA" sz="5000" dirty="0" smtClean="0"/>
              <a:t>ЩО ТАКЕ СУБКУЛЬТУРА?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sz="7200" dirty="0" smtClean="0">
                <a:solidFill>
                  <a:srgbClr val="FFC000"/>
                </a:solidFill>
                <a:latin typeface="Book Antiqua" pitchFamily="18" charset="0"/>
              </a:rPr>
              <a:t>ТОЛКИН</a:t>
            </a:r>
            <a:r>
              <a:rPr lang="en-US" sz="7200" dirty="0" smtClean="0">
                <a:solidFill>
                  <a:srgbClr val="FFC000"/>
                </a:solidFill>
                <a:latin typeface="Book Antiqua" pitchFamily="18" charset="0"/>
              </a:rPr>
              <a:t>I</a:t>
            </a:r>
            <a:r>
              <a:rPr lang="uk-UA" sz="7200" dirty="0" smtClean="0">
                <a:solidFill>
                  <a:srgbClr val="FFC000"/>
                </a:solidFill>
                <a:latin typeface="Book Antiqua" pitchFamily="18" charset="0"/>
              </a:rPr>
              <a:t>СТИ</a:t>
            </a:r>
            <a:endParaRPr lang="ru-RU" sz="7200" dirty="0"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342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СУЧАСНІ СУБКУЛЬТУРИ 2008</a:t>
            </a:r>
            <a:endParaRPr lang="ru-RU" dirty="0"/>
          </a:p>
        </p:txBody>
      </p:sp>
      <p:pic>
        <p:nvPicPr>
          <p:cNvPr id="1026" name="Picture 2" descr="D:\Documents and Settings\Администратор\Рабочий стол\сучасні субкультури (матеріали)\толкиенисти\09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928802"/>
            <a:ext cx="3649132" cy="2736849"/>
          </a:xfrm>
          <a:prstGeom prst="rect">
            <a:avLst/>
          </a:prstGeom>
          <a:noFill/>
        </p:spPr>
      </p:pic>
      <p:pic>
        <p:nvPicPr>
          <p:cNvPr id="1027" name="Picture 3" descr="D:\Documents and Settings\Администратор\Рабочий стол\сучасні субкультури (матеріали)\толкиенисти\1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1928802"/>
            <a:ext cx="3662354" cy="2746766"/>
          </a:xfrm>
          <a:prstGeom prst="rect">
            <a:avLst/>
          </a:prstGeom>
          <a:noFill/>
        </p:spPr>
      </p:pic>
      <p:pic>
        <p:nvPicPr>
          <p:cNvPr id="1028" name="Picture 4" descr="D:\Documents and Settings\Администратор\Рабочий стол\сучасні субкультури (матеріали)\толкиенисти\1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08" y="3357562"/>
            <a:ext cx="4381504" cy="3286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6600" dirty="0" smtClean="0">
                <a:solidFill>
                  <a:srgbClr val="FFC000"/>
                </a:solidFill>
                <a:latin typeface="Book Antiqua" pitchFamily="18" charset="0"/>
              </a:rPr>
              <a:t>ТОЛКИНІСТИ</a:t>
            </a:r>
            <a:endParaRPr lang="ru-RU" sz="6600" dirty="0">
              <a:solidFill>
                <a:srgbClr val="FFC000"/>
              </a:solidFill>
              <a:latin typeface="Book Antiqu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285992"/>
            <a:ext cx="8229600" cy="3471874"/>
          </a:xfrm>
        </p:spPr>
        <p:txBody>
          <a:bodyPr/>
          <a:lstStyle/>
          <a:p>
            <a:pPr marL="14288" indent="-14288">
              <a:buNone/>
            </a:pPr>
            <a:r>
              <a:rPr lang="uk-UA" sz="4000" b="1" dirty="0" err="1" smtClean="0"/>
              <a:t>Толкіністи</a:t>
            </a:r>
            <a:r>
              <a:rPr lang="uk-UA" sz="4000" dirty="0" smtClean="0"/>
              <a:t> або </a:t>
            </a:r>
            <a:r>
              <a:rPr lang="uk-UA" sz="4000" b="1" dirty="0" err="1" smtClean="0"/>
              <a:t>толкієністи</a:t>
            </a:r>
            <a:r>
              <a:rPr lang="uk-UA" sz="4000" dirty="0" smtClean="0"/>
              <a:t> (від </a:t>
            </a:r>
            <a:r>
              <a:rPr lang="uk-UA" sz="4000" i="1" dirty="0" err="1" smtClean="0"/>
              <a:t>Толкін</a:t>
            </a:r>
            <a:r>
              <a:rPr lang="uk-UA" sz="4000" i="1" dirty="0" smtClean="0"/>
              <a:t> або</a:t>
            </a:r>
            <a:r>
              <a:rPr lang="uk-UA" sz="4000" dirty="0" smtClean="0"/>
              <a:t> </a:t>
            </a:r>
            <a:r>
              <a:rPr lang="uk-UA" sz="4000" i="1" dirty="0" err="1" smtClean="0"/>
              <a:t>Толкієн</a:t>
            </a:r>
            <a:r>
              <a:rPr lang="uk-UA" sz="4000" dirty="0" smtClean="0"/>
              <a:t>) — спочатку це читачі творів професора Дж. Р. Р. </a:t>
            </a:r>
            <a:r>
              <a:rPr lang="uk-UA" sz="4000" dirty="0" err="1" smtClean="0"/>
              <a:t>Толкіна</a:t>
            </a:r>
            <a:r>
              <a:rPr lang="uk-UA" sz="4000" dirty="0" smtClean="0"/>
              <a:t> і ті, які вивчають роботи даного автора.</a:t>
            </a:r>
            <a:endParaRPr lang="ru-RU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342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СУЧАСНІ СУБКУЛЬТУРИ 2008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400" dirty="0" smtClean="0">
                <a:solidFill>
                  <a:srgbClr val="FFC000"/>
                </a:solidFill>
                <a:latin typeface="Book Antiqua" pitchFamily="18" charset="0"/>
              </a:rPr>
              <a:t>В ЧОМУ ЇХ ОСОБЛИВІСТЬ ?</a:t>
            </a:r>
            <a:endParaRPr lang="ru-RU" sz="4400" dirty="0">
              <a:solidFill>
                <a:srgbClr val="FFC000"/>
              </a:solidFill>
              <a:latin typeface="Book Antiqu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>
            <a:normAutofit/>
          </a:bodyPr>
          <a:lstStyle/>
          <a:p>
            <a:pPr marL="14288" indent="-14288">
              <a:buNone/>
            </a:pPr>
            <a:r>
              <a:rPr lang="uk-UA" dirty="0" smtClean="0"/>
              <a:t>ПЕРЕВАЖНА БІЛЬШІСТЬ  КРІМ ПЕРЕЧИТУВАННЯ ТВОРІВ </a:t>
            </a:r>
            <a:r>
              <a:rPr lang="uk-UA" dirty="0" err="1" smtClean="0"/>
              <a:t>ТОЛКіНА</a:t>
            </a:r>
            <a:r>
              <a:rPr lang="uk-UA" dirty="0" smtClean="0"/>
              <a:t> БІЛЬШЕ НІЧОГО НЕ РОБЛЯТЬ , АЛЕ Є ЧАСТИНА ПРИХИЛЬНИКІВ ЯКІ ПРАКТИКУЮТЬ  ВСЕ ТЕ, ЩО БУЛО ОПИСАНО В ЙОГО ТВОРАХ, НАЗИВАЮТЬ СЕБЕ ІМЕНАМИ РІЗНИХ РАС, ТАКОЖ НАНОСЯТЬ МАКІЯЖ ПІД ПЕВНУ РАСУ, А ТАКОЖ ВИКОНУЮТЬ РИТУАЛИ, ВІРЯЧИ В РЕАЛЬНІСТЬ ІСНУВАННЯ  ТОЛКІНОВСЬКОГО СВІТУ, ГОВОРЯЧИ ПРО ОДНОЧАСНЕ ЖИТТЯ В ДВОХ СВІТАХ…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342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СУЧАСНІ СУБКУЛЬТУРИ 2008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FFC000"/>
                </a:solidFill>
                <a:latin typeface="Book Antiqua" pitchFamily="18" charset="0"/>
              </a:rPr>
              <a:t>ХТО ВИВЧАЄ ТОЛКИНІСТИКУ</a:t>
            </a:r>
            <a:endParaRPr lang="ru-RU" dirty="0">
              <a:solidFill>
                <a:srgbClr val="FFC000"/>
              </a:solidFill>
              <a:latin typeface="Book Antiqu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4786346"/>
          </a:xfrm>
        </p:spPr>
        <p:txBody>
          <a:bodyPr>
            <a:noAutofit/>
          </a:bodyPr>
          <a:lstStyle/>
          <a:p>
            <a:pPr marL="14288" indent="-14288">
              <a:buNone/>
            </a:pPr>
            <a:r>
              <a:rPr lang="uk-UA" sz="4000" dirty="0" smtClean="0"/>
              <a:t>Більше всього вивченню </a:t>
            </a:r>
            <a:r>
              <a:rPr lang="uk-UA" sz="4000" dirty="0" err="1" smtClean="0"/>
              <a:t>толкіністів</a:t>
            </a:r>
            <a:r>
              <a:rPr lang="uk-UA" sz="4000" dirty="0" smtClean="0"/>
              <a:t>  приділяють увагу самі </a:t>
            </a:r>
            <a:r>
              <a:rPr lang="uk-UA" sz="4000" dirty="0" err="1" smtClean="0"/>
              <a:t>толкиністи</a:t>
            </a:r>
            <a:r>
              <a:rPr lang="uk-UA" sz="4000" dirty="0" smtClean="0"/>
              <a:t>, в т.ч. професійні </a:t>
            </a:r>
            <a:r>
              <a:rPr lang="uk-UA" sz="4000" smtClean="0"/>
              <a:t>психологи і </a:t>
            </a:r>
            <a:r>
              <a:rPr lang="uk-UA" sz="4000" dirty="0" smtClean="0"/>
              <a:t>культурологи. Існують портали з статтями, присвячені аналізу цієї субкультури.</a:t>
            </a:r>
            <a:endParaRPr lang="ru-RU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342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СУЧАСНІ СУБКУЛЬТУРИ 2008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uk-UA" sz="4800" dirty="0" smtClean="0">
                <a:solidFill>
                  <a:srgbClr val="FFC000"/>
                </a:solidFill>
                <a:latin typeface="Book Antiqua" pitchFamily="18" charset="0"/>
              </a:rPr>
              <a:t>НЕБЕСПЕКА ТОЛКИНІСТИКИ</a:t>
            </a:r>
            <a:endParaRPr lang="ru-RU" sz="4800" dirty="0">
              <a:solidFill>
                <a:srgbClr val="FFC000"/>
              </a:solidFill>
              <a:latin typeface="Book Antiqu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01080" cy="4709160"/>
          </a:xfrm>
        </p:spPr>
        <p:txBody>
          <a:bodyPr/>
          <a:lstStyle/>
          <a:p>
            <a:r>
              <a:rPr lang="uk-UA" dirty="0" smtClean="0"/>
              <a:t>РЕАЛЬНА ОКУЛЬТНА ПРАКТИКА;</a:t>
            </a:r>
          </a:p>
          <a:p>
            <a:r>
              <a:rPr lang="uk-UA" dirty="0" smtClean="0"/>
              <a:t>ВЕЛИЧЕЗНИЙ ВПЛИВ НА ДІТЕЙ:</a:t>
            </a:r>
          </a:p>
          <a:p>
            <a:pPr lvl="1">
              <a:buFont typeface="Arial" pitchFamily="34" charset="0"/>
              <a:buChar char="•"/>
            </a:pPr>
            <a:r>
              <a:rPr lang="uk-UA" dirty="0" smtClean="0"/>
              <a:t>через літературу</a:t>
            </a:r>
            <a:r>
              <a:rPr lang="en-US" dirty="0" smtClean="0"/>
              <a:t> (</a:t>
            </a:r>
            <a:r>
              <a:rPr lang="uk-UA" dirty="0" err="1" smtClean="0"/>
              <a:t>“Гарі</a:t>
            </a:r>
            <a:r>
              <a:rPr lang="uk-UA" dirty="0" smtClean="0"/>
              <a:t> </a:t>
            </a:r>
            <a:r>
              <a:rPr lang="uk-UA" dirty="0" err="1" smtClean="0"/>
              <a:t>Поттер”</a:t>
            </a:r>
            <a:r>
              <a:rPr lang="uk-UA" dirty="0" smtClean="0"/>
              <a:t>, </a:t>
            </a:r>
            <a:r>
              <a:rPr lang="uk-UA" dirty="0" err="1" smtClean="0"/>
              <a:t>“Володар</a:t>
            </a:r>
            <a:r>
              <a:rPr lang="uk-UA" dirty="0" smtClean="0"/>
              <a:t> </a:t>
            </a:r>
            <a:r>
              <a:rPr lang="uk-UA" dirty="0" err="1" smtClean="0"/>
              <a:t>Кілець”</a:t>
            </a:r>
            <a:r>
              <a:rPr lang="en-US" dirty="0" smtClean="0"/>
              <a:t>)</a:t>
            </a:r>
            <a:r>
              <a:rPr lang="uk-UA" dirty="0" smtClean="0"/>
              <a:t>;</a:t>
            </a:r>
          </a:p>
          <a:p>
            <a:pPr lvl="1">
              <a:buFont typeface="Arial" pitchFamily="34" charset="0"/>
              <a:buChar char="•"/>
            </a:pPr>
            <a:r>
              <a:rPr lang="uk-UA" dirty="0" smtClean="0"/>
              <a:t>через телебачення (</a:t>
            </a:r>
            <a:r>
              <a:rPr lang="uk-UA" dirty="0" err="1" smtClean="0"/>
              <a:t>еканізація</a:t>
            </a:r>
            <a:r>
              <a:rPr lang="uk-UA" dirty="0" smtClean="0"/>
              <a:t> цих же творів);</a:t>
            </a:r>
          </a:p>
          <a:p>
            <a:pPr lvl="1">
              <a:buFont typeface="Arial" pitchFamily="34" charset="0"/>
              <a:buChar char="•"/>
            </a:pPr>
            <a:r>
              <a:rPr lang="uk-UA" dirty="0" smtClean="0"/>
              <a:t>вплив суспільства</a:t>
            </a:r>
          </a:p>
          <a:p>
            <a:pPr lvl="1">
              <a:buNone/>
            </a:pPr>
            <a:endParaRPr lang="uk-UA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342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СУЧАСНІ СУБКУЛЬТУРИ 2008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МІСЦЯ </a:t>
            </a:r>
            <a:r>
              <a:rPr lang="uk-UA" dirty="0" err="1" smtClean="0"/>
              <a:t>ЗБОРіВ</a:t>
            </a:r>
            <a:r>
              <a:rPr lang="uk-UA" dirty="0" smtClean="0"/>
              <a:t> ТОЛКИНІСТІВ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uk-UA" dirty="0" smtClean="0"/>
              <a:t>Київ — Лиса Гора, біля станції метро </a:t>
            </a:r>
            <a:r>
              <a:rPr lang="uk-UA" dirty="0" err="1" smtClean="0"/>
              <a:t>Видубичі</a:t>
            </a:r>
            <a:r>
              <a:rPr lang="uk-UA" dirty="0" smtClean="0"/>
              <a:t>.</a:t>
            </a:r>
            <a:endParaRPr lang="ru-RU" dirty="0" smtClean="0"/>
          </a:p>
          <a:p>
            <a:pPr lvl="0"/>
            <a:r>
              <a:rPr lang="uk-UA" dirty="0" smtClean="0"/>
              <a:t>Донецьк — Спортмайданчик біля ставка в парку Щербакова </a:t>
            </a:r>
            <a:r>
              <a:rPr lang="uk-UA" sz="2000" dirty="0" smtClean="0"/>
              <a:t>(вниз по проспекту Театральному)</a:t>
            </a:r>
            <a:endParaRPr lang="ru-RU" sz="2000" dirty="0" smtClean="0"/>
          </a:p>
          <a:p>
            <a:pPr lvl="0"/>
            <a:r>
              <a:rPr lang="uk-UA" dirty="0" smtClean="0"/>
              <a:t>Маріуполь - Приморський парк, "Полігон" </a:t>
            </a:r>
            <a:r>
              <a:rPr lang="uk-UA" sz="2000" dirty="0" smtClean="0"/>
              <a:t>(клуб "</a:t>
            </a:r>
            <a:r>
              <a:rPr lang="uk-UA" sz="2000" dirty="0" err="1" smtClean="0"/>
              <a:t>МарВИК</a:t>
            </a:r>
            <a:r>
              <a:rPr lang="uk-UA" sz="2000" dirty="0" smtClean="0"/>
              <a:t>")</a:t>
            </a:r>
            <a:endParaRPr lang="ru-RU" sz="2000" dirty="0" smtClean="0"/>
          </a:p>
          <a:p>
            <a:pPr lvl="0"/>
            <a:r>
              <a:rPr lang="uk-UA" dirty="0" smtClean="0"/>
              <a:t>Одеса - парк Шевченка, з сторони Купального провулка.</a:t>
            </a:r>
            <a:endParaRPr lang="ru-RU" dirty="0" smtClean="0"/>
          </a:p>
          <a:p>
            <a:pPr lvl="0"/>
            <a:r>
              <a:rPr lang="uk-UA" dirty="0" smtClean="0"/>
              <a:t>Харків - пл. Свободи, на розі парку ім. Шевченка і ХНУ ім. </a:t>
            </a:r>
            <a:r>
              <a:rPr lang="uk-UA" dirty="0" err="1" smtClean="0"/>
              <a:t>Каразіна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342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СУЧАСНІ СУБКУЛЬТУРИ 2008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D:\Documents and Settings\Администратор\Рабочий стол\сучасні субкультури (матеріали)\готи\фото готів\30435_image_lar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3929066"/>
            <a:ext cx="3786194" cy="2524129"/>
          </a:xfrm>
          <a:prstGeom prst="rect">
            <a:avLst/>
          </a:prstGeom>
          <a:noFill/>
        </p:spPr>
      </p:pic>
      <p:pic>
        <p:nvPicPr>
          <p:cNvPr id="2053" name="Picture 5" descr="D:\Documents and Settings\Администратор\Рабочий стол\сучасні субкультури (матеріали)\готи\фото готів\30443_image_lar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932457"/>
            <a:ext cx="3890972" cy="2925543"/>
          </a:xfrm>
          <a:prstGeom prst="rect">
            <a:avLst/>
          </a:prstGeom>
          <a:noFill/>
        </p:spPr>
      </p:pic>
      <p:pic>
        <p:nvPicPr>
          <p:cNvPr id="2052" name="Picture 4" descr="D:\Documents and Settings\Администратор\Рабочий стол\сучасні субкультури (матеріали)\готи\фото готів\38855868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285728"/>
            <a:ext cx="1600198" cy="2020452"/>
          </a:xfrm>
          <a:prstGeom prst="rect">
            <a:avLst/>
          </a:prstGeom>
          <a:noFill/>
        </p:spPr>
      </p:pic>
      <p:pic>
        <p:nvPicPr>
          <p:cNvPr id="5" name="Picture 3" descr="D:\Documents and Settings\Администратор\Рабочий стол\сучасні субкультури (матеріали)\готи\фото готів\688603527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6" y="0"/>
            <a:ext cx="2309815" cy="225347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0"/>
            <a:ext cx="342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СУЧАСНІ СУБКУЛЬТУРИ 2008</a:t>
            </a:r>
            <a:endParaRPr lang="ru-RU" dirty="0"/>
          </a:p>
        </p:txBody>
      </p:sp>
      <p:pic>
        <p:nvPicPr>
          <p:cNvPr id="2050" name="Picture 2" descr="D:\Documents and Settings\Администратор\Рабочий стол\сучасні субкультури (матеріали)\готи\b1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714356"/>
            <a:ext cx="2672244" cy="17859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643050"/>
            <a:ext cx="9144000" cy="3429024"/>
          </a:xfrm>
        </p:spPr>
        <p:txBody>
          <a:bodyPr>
            <a:noAutofit/>
          </a:bodyPr>
          <a:lstStyle/>
          <a:p>
            <a:r>
              <a:rPr lang="uk-UA" sz="9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khive" pitchFamily="34" charset="0"/>
              </a:rPr>
              <a:t>ГОТИЧНА СУБКУ</a:t>
            </a:r>
            <a:r>
              <a:rPr lang="uk-UA" sz="9600" dirty="0" smtClean="0">
                <a:solidFill>
                  <a:schemeClr val="tx1"/>
                </a:solidFill>
                <a:latin typeface="Arkhive" pitchFamily="34" charset="0"/>
              </a:rPr>
              <a:t>ЛЬТУР</a:t>
            </a:r>
            <a:r>
              <a:rPr lang="uk-UA" sz="9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khive" pitchFamily="34" charset="0"/>
              </a:rPr>
              <a:t>А</a:t>
            </a:r>
            <a:endParaRPr lang="ru-RU" sz="9600" dirty="0"/>
          </a:p>
        </p:txBody>
      </p:sp>
      <p:pic>
        <p:nvPicPr>
          <p:cNvPr id="2051" name="Picture 3" descr="D:\Documents and Settings\Администратор\Рабочий стол\сучасні субкультури (матеріали)\готи\photo1669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62715" y="4772036"/>
            <a:ext cx="2781285" cy="2085964"/>
          </a:xfrm>
          <a:prstGeom prst="rect">
            <a:avLst/>
          </a:prstGeom>
          <a:noFill/>
        </p:spPr>
      </p:pic>
      <p:pic>
        <p:nvPicPr>
          <p:cNvPr id="3" name="Picture 2" descr="D:\Documents and Settings\Администратор\Рабочий стол\сучасні субкультури (матеріали)\готи\фото готів\1194437148_para_0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500941" y="0"/>
            <a:ext cx="1643059" cy="16430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Documents and Settings\Администратор\Рабочий стол\сучасні субкультури (матеріали)\готи\фото готів\9206284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171825" cy="6858000"/>
          </a:xfrm>
          <a:prstGeom prst="rect">
            <a:avLst/>
          </a:prstGeom>
          <a:noFill/>
        </p:spPr>
      </p:pic>
      <p:pic>
        <p:nvPicPr>
          <p:cNvPr id="1026" name="Picture 2" descr="D:\Documents and Settings\Администратор\Рабочий стол\сучасні субкультури (матеріали)\готи\фото готів\1194437148_para_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0"/>
            <a:ext cx="6858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715404" cy="1176326"/>
          </a:xfrm>
        </p:spPr>
        <p:txBody>
          <a:bodyPr/>
          <a:lstStyle/>
          <a:p>
            <a:pPr algn="ctr"/>
            <a:r>
              <a:rPr lang="en-US" sz="6000" dirty="0" smtClean="0">
                <a:solidFill>
                  <a:schemeClr val="bg1"/>
                </a:solidFill>
                <a:latin typeface="Arkhive" pitchFamily="34" charset="0"/>
              </a:rPr>
              <a:t>I</a:t>
            </a:r>
            <a:r>
              <a:rPr lang="uk-UA" sz="6000" dirty="0" smtClean="0">
                <a:solidFill>
                  <a:schemeClr val="tx1"/>
                </a:solidFill>
                <a:latin typeface="Arkhive" pitchFamily="34" charset="0"/>
              </a:rPr>
              <a:t>СТ</a:t>
            </a:r>
            <a:r>
              <a:rPr lang="uk-UA" sz="6000" dirty="0" smtClean="0">
                <a:solidFill>
                  <a:schemeClr val="bg1"/>
                </a:solidFill>
                <a:latin typeface="Arkhive" pitchFamily="34" charset="0"/>
              </a:rPr>
              <a:t>ОР</a:t>
            </a:r>
            <a:r>
              <a:rPr lang="en-US" sz="6000" dirty="0" smtClean="0">
                <a:solidFill>
                  <a:schemeClr val="bg1"/>
                </a:solidFill>
                <a:latin typeface="Arkhive" pitchFamily="34" charset="0"/>
              </a:rPr>
              <a:t>I</a:t>
            </a:r>
            <a:r>
              <a:rPr lang="uk-UA" sz="6000" dirty="0" smtClean="0">
                <a:solidFill>
                  <a:schemeClr val="bg1"/>
                </a:solidFill>
                <a:latin typeface="Arkhive" pitchFamily="34" charset="0"/>
              </a:rPr>
              <a:t>Я ВИНИКНЕННЯ</a:t>
            </a:r>
            <a:endParaRPr lang="ru-RU" sz="6000" dirty="0">
              <a:solidFill>
                <a:schemeClr val="bg1"/>
              </a:solidFill>
              <a:latin typeface="Arkhive" pitchFamily="34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0" y="1357298"/>
            <a:ext cx="9144000" cy="5500702"/>
          </a:xfrm>
        </p:spPr>
        <p:txBody>
          <a:bodyPr>
            <a:noAutofit/>
          </a:bodyPr>
          <a:lstStyle/>
          <a:p>
            <a:r>
              <a:rPr lang="uk-UA" sz="3300" b="1" dirty="0" smtClean="0"/>
              <a:t>Представн</a:t>
            </a:r>
            <a:r>
              <a:rPr lang="uk-UA" sz="3300" b="1" dirty="0" smtClean="0">
                <a:solidFill>
                  <a:schemeClr val="bg1"/>
                </a:solidFill>
              </a:rPr>
              <a:t>ики готи</a:t>
            </a:r>
            <a:r>
              <a:rPr lang="uk-UA" sz="3300" b="1" dirty="0" smtClean="0"/>
              <a:t>чн</a:t>
            </a:r>
            <a:r>
              <a:rPr lang="uk-UA" sz="3300" b="1" dirty="0" smtClean="0">
                <a:solidFill>
                  <a:schemeClr val="bg1"/>
                </a:solidFill>
              </a:rPr>
              <a:t>ої музичної </a:t>
            </a:r>
            <a:r>
              <a:rPr lang="uk-UA" sz="3300" b="1" dirty="0" smtClean="0"/>
              <a:t>субкульту</a:t>
            </a:r>
            <a:r>
              <a:rPr lang="uk-UA" sz="3300" b="1" dirty="0" smtClean="0">
                <a:solidFill>
                  <a:schemeClr val="bg1"/>
                </a:solidFill>
              </a:rPr>
              <a:t>ри (Гот-</a:t>
            </a:r>
            <a:r>
              <a:rPr lang="uk-UA" sz="3300" b="1" dirty="0" smtClean="0"/>
              <a:t>субк</a:t>
            </a:r>
            <a:r>
              <a:rPr lang="uk-UA" sz="3300" b="1" dirty="0" smtClean="0">
                <a:solidFill>
                  <a:schemeClr val="bg1"/>
                </a:solidFill>
              </a:rPr>
              <a:t>ультури), я</a:t>
            </a:r>
            <a:r>
              <a:rPr lang="uk-UA" sz="3300" b="1" dirty="0" smtClean="0"/>
              <a:t>ка</a:t>
            </a:r>
            <a:r>
              <a:rPr lang="uk-UA" sz="3300" b="1" dirty="0" smtClean="0">
                <a:solidFill>
                  <a:schemeClr val="bg1"/>
                </a:solidFill>
              </a:rPr>
              <a:t> </a:t>
            </a:r>
            <a:r>
              <a:rPr lang="uk-UA" sz="3300" b="1" dirty="0" smtClean="0"/>
              <a:t>заро</a:t>
            </a:r>
            <a:r>
              <a:rPr lang="uk-UA" sz="3300" b="1" dirty="0" smtClean="0">
                <a:solidFill>
                  <a:schemeClr val="bg1"/>
                </a:solidFill>
              </a:rPr>
              <a:t>д</a:t>
            </a:r>
            <a:r>
              <a:rPr lang="uk-UA" sz="3300" b="1" dirty="0" smtClean="0"/>
              <a:t>илас</a:t>
            </a:r>
            <a:r>
              <a:rPr lang="uk-UA" sz="3300" b="1" dirty="0" smtClean="0">
                <a:solidFill>
                  <a:schemeClr val="bg1"/>
                </a:solidFill>
              </a:rPr>
              <a:t>я в кінці 70</a:t>
            </a:r>
            <a:r>
              <a:rPr lang="uk-UA" sz="3300" b="1" dirty="0" smtClean="0"/>
              <a:t>-</a:t>
            </a:r>
            <a:r>
              <a:rPr lang="uk-UA" sz="3300" b="1" dirty="0" smtClean="0">
                <a:solidFill>
                  <a:schemeClr val="bg1"/>
                </a:solidFill>
              </a:rPr>
              <a:t>х років 2</a:t>
            </a:r>
            <a:r>
              <a:rPr lang="uk-UA" sz="3300" b="1" dirty="0" smtClean="0"/>
              <a:t>0-ого стол</a:t>
            </a:r>
            <a:r>
              <a:rPr lang="uk-UA" sz="3300" b="1" dirty="0" smtClean="0">
                <a:solidFill>
                  <a:schemeClr val="bg1"/>
                </a:solidFill>
              </a:rPr>
              <a:t>іт</a:t>
            </a:r>
            <a:r>
              <a:rPr lang="uk-UA" sz="3300" b="1" dirty="0" smtClean="0"/>
              <a:t>тя н</a:t>
            </a:r>
            <a:r>
              <a:rPr lang="uk-UA" sz="3300" b="1" dirty="0" smtClean="0">
                <a:solidFill>
                  <a:schemeClr val="bg1"/>
                </a:solidFill>
              </a:rPr>
              <a:t>а хвилі </a:t>
            </a:r>
            <a:r>
              <a:rPr lang="uk-UA" sz="3300" b="1" dirty="0" smtClean="0"/>
              <a:t>певн</a:t>
            </a:r>
            <a:r>
              <a:rPr lang="uk-UA" sz="3300" b="1" dirty="0" smtClean="0">
                <a:solidFill>
                  <a:schemeClr val="bg1"/>
                </a:solidFill>
              </a:rPr>
              <a:t>их му</a:t>
            </a:r>
            <a:r>
              <a:rPr lang="uk-UA" sz="3300" b="1" dirty="0" smtClean="0"/>
              <a:t>зичних напрямків</a:t>
            </a:r>
            <a:r>
              <a:rPr lang="uk-UA" sz="3300" b="1" dirty="0" smtClean="0">
                <a:solidFill>
                  <a:schemeClr val="bg1"/>
                </a:solidFill>
              </a:rPr>
              <a:t>. Від</a:t>
            </a:r>
            <a:r>
              <a:rPr lang="uk-UA" sz="3300" b="1" dirty="0" smtClean="0"/>
              <a:t>мінними</a:t>
            </a:r>
            <a:r>
              <a:rPr lang="uk-UA" sz="3300" b="1" dirty="0" smtClean="0">
                <a:solidFill>
                  <a:schemeClr val="bg1"/>
                </a:solidFill>
              </a:rPr>
              <a:t> риса</a:t>
            </a:r>
            <a:r>
              <a:rPr lang="uk-UA" sz="3300" b="1" dirty="0" smtClean="0"/>
              <a:t>ми</a:t>
            </a:r>
            <a:r>
              <a:rPr lang="uk-UA" sz="3300" b="1" dirty="0" smtClean="0">
                <a:solidFill>
                  <a:schemeClr val="bg1"/>
                </a:solidFill>
              </a:rPr>
              <a:t> </a:t>
            </a:r>
            <a:r>
              <a:rPr lang="uk-UA" sz="3300" b="1" dirty="0" smtClean="0"/>
              <a:t>субкульту</a:t>
            </a:r>
            <a:r>
              <a:rPr lang="uk-UA" sz="3300" b="1" dirty="0" smtClean="0">
                <a:solidFill>
                  <a:schemeClr val="bg1"/>
                </a:solidFill>
              </a:rPr>
              <a:t>ри є по</a:t>
            </a:r>
            <a:r>
              <a:rPr lang="uk-UA" sz="3300" b="1" dirty="0" smtClean="0"/>
              <a:t>хмуро</a:t>
            </a:r>
            <a:r>
              <a:rPr lang="uk-UA" sz="3300" b="1" dirty="0" smtClean="0">
                <a:solidFill>
                  <a:schemeClr val="bg1"/>
                </a:solidFill>
              </a:rPr>
              <a:t> суті</a:t>
            </a:r>
            <a:r>
              <a:rPr lang="uk-UA" sz="3300" b="1" dirty="0" smtClean="0"/>
              <a:t>нковий ім</a:t>
            </a:r>
            <a:r>
              <a:rPr lang="uk-UA" sz="3300" b="1" dirty="0" smtClean="0">
                <a:solidFill>
                  <a:schemeClr val="bg1"/>
                </a:solidFill>
              </a:rPr>
              <a:t>ідж </a:t>
            </a:r>
            <a:r>
              <a:rPr lang="uk-UA" sz="3300" b="1" dirty="0" smtClean="0"/>
              <a:t>(чорний ко</a:t>
            </a:r>
            <a:r>
              <a:rPr lang="uk-UA" sz="3300" b="1" dirty="0" smtClean="0">
                <a:solidFill>
                  <a:schemeClr val="bg1"/>
                </a:solidFill>
              </a:rPr>
              <a:t>лір волосся, іро</a:t>
            </a:r>
            <a:r>
              <a:rPr lang="uk-UA" sz="3300" b="1" dirty="0" smtClean="0"/>
              <a:t>кези, шкіря</a:t>
            </a:r>
            <a:r>
              <a:rPr lang="uk-UA" sz="3300" b="1" dirty="0" smtClean="0">
                <a:solidFill>
                  <a:schemeClr val="bg1"/>
                </a:solidFill>
              </a:rPr>
              <a:t>ний</a:t>
            </a:r>
            <a:r>
              <a:rPr lang="uk-UA" sz="3300" b="1" dirty="0" smtClean="0"/>
              <a:t> одяг і атри</a:t>
            </a:r>
            <a:r>
              <a:rPr lang="uk-UA" sz="3300" b="1" dirty="0" smtClean="0">
                <a:solidFill>
                  <a:schemeClr val="bg1"/>
                </a:solidFill>
              </a:rPr>
              <a:t>бутика и т. д.), ці</a:t>
            </a:r>
            <a:r>
              <a:rPr lang="uk-UA" sz="3300" b="1" dirty="0" smtClean="0"/>
              <a:t>кавість до містичної</a:t>
            </a:r>
            <a:r>
              <a:rPr lang="uk-UA" sz="3300" b="1" dirty="0" smtClean="0">
                <a:solidFill>
                  <a:schemeClr val="bg1"/>
                </a:solidFill>
              </a:rPr>
              <a:t> символіки, окуль</a:t>
            </a:r>
            <a:r>
              <a:rPr lang="uk-UA" sz="3300" b="1" dirty="0" smtClean="0"/>
              <a:t>тизму,  </a:t>
            </a:r>
            <a:r>
              <a:rPr lang="uk-UA" sz="3300" b="1" dirty="0" smtClean="0">
                <a:solidFill>
                  <a:schemeClr val="bg1"/>
                </a:solidFill>
              </a:rPr>
              <a:t>магії, </a:t>
            </a:r>
            <a:r>
              <a:rPr lang="uk-UA" sz="3300" b="1" dirty="0" smtClean="0"/>
              <a:t>певної літ</a:t>
            </a:r>
            <a:r>
              <a:rPr lang="uk-UA" sz="3300" b="1" dirty="0" smtClean="0">
                <a:solidFill>
                  <a:schemeClr val="bg1"/>
                </a:solidFill>
              </a:rPr>
              <a:t>ератури і фільм</a:t>
            </a:r>
            <a:r>
              <a:rPr lang="uk-UA" sz="3300" b="1" dirty="0" smtClean="0"/>
              <a:t>ів</a:t>
            </a:r>
            <a:r>
              <a:rPr lang="uk-UA" sz="3300" b="1" dirty="0" smtClean="0">
                <a:solidFill>
                  <a:schemeClr val="bg1"/>
                </a:solidFill>
              </a:rPr>
              <a:t>.</a:t>
            </a:r>
            <a:endParaRPr lang="ru-RU" sz="33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342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СУЧАСНІ СУБКУЛЬТУРИ 2008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600" dirty="0" smtClean="0">
                <a:solidFill>
                  <a:schemeClr val="bg1"/>
                </a:solidFill>
                <a:latin typeface="Book Antiqua" pitchFamily="18" charset="0"/>
              </a:rPr>
              <a:t>ІМІДЖ ГОТІВ</a:t>
            </a:r>
            <a:endParaRPr lang="ru-RU" sz="6600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00430" y="1600200"/>
            <a:ext cx="5186370" cy="4709160"/>
          </a:xfrm>
        </p:spPr>
        <p:txBody>
          <a:bodyPr>
            <a:noAutofit/>
          </a:bodyPr>
          <a:lstStyle/>
          <a:p>
            <a:pPr marL="14288" indent="-14288">
              <a:buNone/>
            </a:pPr>
            <a:r>
              <a:rPr lang="uk-UA" sz="2500" dirty="0" smtClean="0"/>
              <a:t>ЗАВЖДИ ВИКЛЮЧНО ЛИШЕ ЧОРНИЙ ОДЯГ  (ІНКОЛИ З ЧЕРВОНИМ АБО БІЛИМ)  ТА ВИКЛЮЧНО СРІБНІ РЕЧІ. НАЙБІЛЬШ ПОШИРЕНИЙ МАТЕРІАЛ ОДЯГУ – ШКІРА. БІЛА ШКІРА РИСИ ОБЛИЧЧЯ ПІДВЕДЕНІ ЧОРНИМ, ВОЛОССЯ ОБОВ”ЯЗКОВО ЧОРНЕ АБО ЧЕРВОНЕ , ПРОСТО ПРЯМЕ АБО ЙОГО ПІДІЙМАЮТЬ ЗА ДОПОМОГОЮ ГЕЛЯ І Т.Д.</a:t>
            </a:r>
            <a:endParaRPr lang="ru-RU" sz="25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342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СУЧАСНІ СУБКУЛЬТУРИ 2008</a:t>
            </a:r>
            <a:endParaRPr lang="ru-RU" dirty="0"/>
          </a:p>
        </p:txBody>
      </p:sp>
      <p:pic>
        <p:nvPicPr>
          <p:cNvPr id="5" name="Рисунок 4" descr="Роберт Смит — лидер The Cure">
            <a:hlinkClick r:id="rId2" tooltip="&quot;Роберт Смит — лидер The Cure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714488"/>
            <a:ext cx="3000396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D:\Documents and Settings\Администратор\Рабочий стол\сучасні субкультури (матеріали)\готи\b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82650"/>
            <a:ext cx="9061371" cy="591280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000" dirty="0" smtClean="0">
                <a:solidFill>
                  <a:schemeClr val="bg1"/>
                </a:solidFill>
                <a:latin typeface="Book Antiqua" pitchFamily="18" charset="0"/>
              </a:rPr>
              <a:t>СИМВОЛІКА ГОТІВ</a:t>
            </a:r>
            <a:endParaRPr lang="ru-RU" sz="6000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14422"/>
            <a:ext cx="9144000" cy="5429288"/>
          </a:xfrm>
        </p:spPr>
        <p:txBody>
          <a:bodyPr>
            <a:noAutofit/>
          </a:bodyPr>
          <a:lstStyle/>
          <a:p>
            <a:pPr marL="14288" indent="-14288">
              <a:buNone/>
            </a:pPr>
            <a:r>
              <a:rPr lang="uk-UA" sz="2750" dirty="0" smtClean="0">
                <a:solidFill>
                  <a:schemeClr val="bg1"/>
                </a:solidFill>
              </a:rPr>
              <a:t>Можна зустріти і єгипетську, і християнську і кельтську символіку. Осн</a:t>
            </a:r>
            <a:r>
              <a:rPr lang="uk-UA" sz="2750" dirty="0" smtClean="0"/>
              <a:t>овни</a:t>
            </a:r>
            <a:r>
              <a:rPr lang="uk-UA" sz="2750" dirty="0" smtClean="0">
                <a:solidFill>
                  <a:schemeClr val="bg1"/>
                </a:solidFill>
              </a:rPr>
              <a:t>й символ готі</a:t>
            </a:r>
            <a:r>
              <a:rPr lang="uk-UA" sz="2750" dirty="0" smtClean="0"/>
              <a:t>в</a:t>
            </a:r>
            <a:r>
              <a:rPr lang="uk-UA" sz="2750" dirty="0" smtClean="0">
                <a:solidFill>
                  <a:schemeClr val="bg1"/>
                </a:solidFill>
              </a:rPr>
              <a:t> єгипетський </a:t>
            </a:r>
            <a:r>
              <a:rPr lang="uk-UA" sz="2750" dirty="0" err="1" smtClean="0">
                <a:solidFill>
                  <a:schemeClr val="bg1"/>
                </a:solidFill>
              </a:rPr>
              <a:t>анк</a:t>
            </a:r>
            <a:r>
              <a:rPr lang="uk-UA" sz="2750" dirty="0" smtClean="0">
                <a:solidFill>
                  <a:schemeClr val="bg1"/>
                </a:solidFill>
              </a:rPr>
              <a:t>, око </a:t>
            </a:r>
            <a:r>
              <a:rPr lang="uk-UA" sz="2750" dirty="0" err="1" smtClean="0">
                <a:solidFill>
                  <a:schemeClr val="bg1"/>
                </a:solidFill>
              </a:rPr>
              <a:t>ра</a:t>
            </a:r>
            <a:r>
              <a:rPr lang="uk-UA" sz="2750" dirty="0" smtClean="0">
                <a:solidFill>
                  <a:schemeClr val="bg1"/>
                </a:solidFill>
              </a:rPr>
              <a:t>. Ці елемен</a:t>
            </a:r>
            <a:r>
              <a:rPr lang="uk-UA" sz="2750" dirty="0" smtClean="0"/>
              <a:t>ти</a:t>
            </a:r>
            <a:r>
              <a:rPr lang="uk-UA" sz="2750" dirty="0" smtClean="0">
                <a:solidFill>
                  <a:schemeClr val="bg1"/>
                </a:solidFill>
              </a:rPr>
              <a:t> </a:t>
            </a:r>
            <a:r>
              <a:rPr lang="uk-UA" sz="2750" dirty="0" smtClean="0"/>
              <a:t>нос</a:t>
            </a:r>
            <a:r>
              <a:rPr lang="uk-UA" sz="2750" dirty="0" smtClean="0">
                <a:solidFill>
                  <a:schemeClr val="bg1"/>
                </a:solidFill>
              </a:rPr>
              <a:t>яться і як традиційні прикраси, або як нашивки на оде</a:t>
            </a:r>
            <a:r>
              <a:rPr lang="uk-UA" sz="2750" dirty="0" smtClean="0"/>
              <a:t>ж</a:t>
            </a:r>
            <a:r>
              <a:rPr lang="uk-UA" sz="2750" dirty="0" smtClean="0">
                <a:solidFill>
                  <a:schemeClr val="bg1"/>
                </a:solidFill>
              </a:rPr>
              <a:t>у або в макіяжі. Християнська символіка використовується рідше, здебільшого в вигляді звичайних </a:t>
            </a:r>
            <a:r>
              <a:rPr lang="uk-UA" sz="2750" dirty="0" err="1" smtClean="0">
                <a:solidFill>
                  <a:schemeClr val="bg1"/>
                </a:solidFill>
              </a:rPr>
              <a:t>розпять</a:t>
            </a:r>
            <a:r>
              <a:rPr lang="uk-UA" sz="2750" dirty="0" smtClean="0">
                <a:solidFill>
                  <a:schemeClr val="bg1"/>
                </a:solidFill>
              </a:rPr>
              <a:t> (лише в більш «стильному» виконанні). Широко використовуються кельтські хрести, різноманітні кел</a:t>
            </a:r>
            <a:r>
              <a:rPr lang="uk-UA" sz="2750" dirty="0" smtClean="0"/>
              <a:t>ьт</a:t>
            </a:r>
            <a:r>
              <a:rPr lang="uk-UA" sz="2750" dirty="0" smtClean="0">
                <a:solidFill>
                  <a:schemeClr val="bg1"/>
                </a:solidFill>
              </a:rPr>
              <a:t>ські орнаменти. Достатньо широко представлена ок</a:t>
            </a:r>
            <a:r>
              <a:rPr lang="uk-UA" sz="2750" dirty="0" smtClean="0"/>
              <a:t>у</a:t>
            </a:r>
            <a:r>
              <a:rPr lang="uk-UA" sz="2750" dirty="0" smtClean="0">
                <a:solidFill>
                  <a:schemeClr val="bg1"/>
                </a:solidFill>
              </a:rPr>
              <a:t>льтна символіка використовуються пентаграми (як звичайні, так і перевернуті), </a:t>
            </a:r>
            <a:r>
              <a:rPr lang="uk-UA" sz="2750" dirty="0" err="1" smtClean="0">
                <a:solidFill>
                  <a:schemeClr val="bg1"/>
                </a:solidFill>
              </a:rPr>
              <a:t>перевернуті</a:t>
            </a:r>
            <a:r>
              <a:rPr lang="uk-UA" sz="2750" dirty="0" smtClean="0">
                <a:solidFill>
                  <a:schemeClr val="bg1"/>
                </a:solidFill>
              </a:rPr>
              <a:t> хрести, </a:t>
            </a:r>
            <a:r>
              <a:rPr lang="uk-UA" sz="2750" dirty="0" err="1" smtClean="0">
                <a:solidFill>
                  <a:schemeClr val="bg1"/>
                </a:solidFill>
              </a:rPr>
              <a:t>восьмикінечні</a:t>
            </a:r>
            <a:r>
              <a:rPr lang="uk-UA" sz="2750" dirty="0" smtClean="0">
                <a:solidFill>
                  <a:schemeClr val="bg1"/>
                </a:solidFill>
              </a:rPr>
              <a:t> зорі (символ</a:t>
            </a:r>
            <a:r>
              <a:rPr lang="uk-UA" sz="2750" dirty="0" smtClean="0"/>
              <a:t>и хаосу).</a:t>
            </a:r>
            <a:endParaRPr lang="ru-RU" sz="275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342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СУЧАСНІ СУБКУЛЬТУРИ 2008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342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СУЧАСНІ СУБКУЛЬТУРИ 2008</a:t>
            </a:r>
            <a:endParaRPr lang="ru-RU" dirty="0"/>
          </a:p>
        </p:txBody>
      </p:sp>
      <p:sp>
        <p:nvSpPr>
          <p:cNvPr id="7" name="Заголовок 2"/>
          <p:cNvSpPr>
            <a:spLocks noGrp="1"/>
          </p:cNvSpPr>
          <p:nvPr>
            <p:ph type="title"/>
          </p:nvPr>
        </p:nvSpPr>
        <p:spPr>
          <a:xfrm>
            <a:off x="0" y="271462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FF0000"/>
                </a:solidFill>
                <a:latin typeface="Book Antiqua" pitchFamily="18" charset="0"/>
              </a:rPr>
              <a:t>ЧИ ПОМІЧАЛИ ВИ ТАКИХ ЛЮДЕЙ?</a:t>
            </a:r>
            <a:endParaRPr lang="ru-RU" dirty="0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6143644"/>
            <a:ext cx="1996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Стартовий ролик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D:\Documents and Settings\Администратор\Рабочий стол\сучасні субкультури (матеріали)\готи\photo166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Autofit/>
          </a:bodyPr>
          <a:lstStyle/>
          <a:p>
            <a:r>
              <a:rPr lang="uk-UA" sz="8000" dirty="0" smtClean="0">
                <a:solidFill>
                  <a:srgbClr val="FF0000"/>
                </a:solidFill>
                <a:latin typeface="Arkhive" pitchFamily="34" charset="0"/>
              </a:rPr>
              <a:t>НЕБЕ</a:t>
            </a:r>
            <a:r>
              <a:rPr lang="en-US" sz="8000" dirty="0" smtClean="0">
                <a:solidFill>
                  <a:srgbClr val="FF0000"/>
                </a:solidFill>
                <a:latin typeface="Arkhive" pitchFamily="34" charset="0"/>
              </a:rPr>
              <a:t>C</a:t>
            </a:r>
            <a:r>
              <a:rPr lang="uk-UA" sz="8000" dirty="0" smtClean="0">
                <a:solidFill>
                  <a:srgbClr val="FF0000"/>
                </a:solidFill>
                <a:latin typeface="Arkhive" pitchFamily="34" charset="0"/>
              </a:rPr>
              <a:t>ПЕКА</a:t>
            </a:r>
            <a:endParaRPr lang="ru-RU" sz="8000" dirty="0">
              <a:solidFill>
                <a:srgbClr val="FF0000"/>
              </a:solidFill>
              <a:latin typeface="Arkhive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709160"/>
          </a:xfrm>
        </p:spPr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НАБУВАЄ НАДЗВИЧАЙНОГО ПОШИРЕННЯ;</a:t>
            </a:r>
          </a:p>
          <a:p>
            <a:r>
              <a:rPr lang="uk-UA" dirty="0" smtClean="0">
                <a:solidFill>
                  <a:srgbClr val="FF0000"/>
                </a:solidFill>
              </a:rPr>
              <a:t>ГОТИЧНА МУЗИКА ОКУЛЬТНО-ДЕМОНІЧНА;</a:t>
            </a:r>
          </a:p>
          <a:p>
            <a:r>
              <a:rPr lang="uk-UA" dirty="0" smtClean="0">
                <a:solidFill>
                  <a:srgbClr val="FF0000"/>
                </a:solidFill>
              </a:rPr>
              <a:t>ОКУЛЬТНА ПРАКТИКА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uk-UA" dirty="0" smtClean="0">
                <a:solidFill>
                  <a:srgbClr val="FF0000"/>
                </a:solidFill>
              </a:rPr>
              <a:t>СЕРЕД ПОСЛІОВНИКІВ;</a:t>
            </a:r>
          </a:p>
          <a:p>
            <a:r>
              <a:rPr lang="uk-UA" dirty="0" smtClean="0">
                <a:solidFill>
                  <a:srgbClr val="FF0000"/>
                </a:solidFill>
              </a:rPr>
              <a:t>СТИЛЬ, ОДЯГ, СИМВОЛІКА ВХОДИТЬ НА ЗВИЧАЙНИЙ ОДЯГ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342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СУЧАСНІ СУБКУЛЬТУРИ 2008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715436" cy="6572272"/>
          </a:xfrm>
        </p:spPr>
        <p:txBody>
          <a:bodyPr>
            <a:noAutofit/>
          </a:bodyPr>
          <a:lstStyle/>
          <a:p>
            <a:r>
              <a:rPr lang="uk-UA" sz="6000" dirty="0" smtClean="0">
                <a:solidFill>
                  <a:schemeClr val="tx1"/>
                </a:solidFill>
                <a:latin typeface="Alexandra Zeferino Three" pitchFamily="66" charset="0"/>
              </a:rPr>
              <a:t/>
            </a:r>
            <a:br>
              <a:rPr lang="uk-UA" sz="6000" dirty="0" smtClean="0">
                <a:solidFill>
                  <a:schemeClr val="tx1"/>
                </a:solidFill>
                <a:latin typeface="Alexandra Zeferino Three" pitchFamily="66" charset="0"/>
              </a:rPr>
            </a:br>
            <a:r>
              <a:rPr lang="uk-UA" sz="6000" b="0" dirty="0" smtClean="0">
                <a:solidFill>
                  <a:schemeClr val="tx1"/>
                </a:solidFill>
                <a:latin typeface="Alexandra Zeferino Three" pitchFamily="66" charset="0"/>
              </a:rPr>
              <a:t>Отже, я свідкую тобі перед Богом і Христом Ісусом, що Він має судити живих і мертвих за Свого приходу та Свого Царства. Проповідуй Слово, допоминайся вчасно-невчасно, докоряй, забороняй, переконуй з терпеливістю та з наукою.</a:t>
            </a:r>
            <a:r>
              <a:rPr lang="uk-UA" sz="6000" dirty="0" smtClean="0">
                <a:solidFill>
                  <a:schemeClr val="tx1"/>
                </a:solidFill>
                <a:latin typeface="Alexandra Zeferino Three" pitchFamily="66" charset="0"/>
              </a:rPr>
              <a:t/>
            </a:r>
            <a:br>
              <a:rPr lang="uk-UA" sz="6000" dirty="0" smtClean="0">
                <a:solidFill>
                  <a:schemeClr val="tx1"/>
                </a:solidFill>
                <a:latin typeface="Alexandra Zeferino Three" pitchFamily="66" charset="0"/>
              </a:rPr>
            </a:br>
            <a:r>
              <a:rPr lang="uk-UA" sz="6000" dirty="0" smtClean="0">
                <a:solidFill>
                  <a:srgbClr val="FF0000"/>
                </a:solidFill>
                <a:latin typeface="Alexandra Zeferino Three" pitchFamily="66" charset="0"/>
              </a:rPr>
              <a:t>2 Тим. 4:1-2</a:t>
            </a:r>
            <a:endParaRPr lang="ru-RU" sz="6000" dirty="0">
              <a:solidFill>
                <a:srgbClr val="FF0000"/>
              </a:solidFill>
              <a:latin typeface="Alexandra Zeferino Three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342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СУЧАСНІ СУБКУЛЬТУРИ 2008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11882"/>
          </a:xfrm>
        </p:spPr>
        <p:txBody>
          <a:bodyPr>
            <a:normAutofit/>
          </a:bodyPr>
          <a:lstStyle/>
          <a:p>
            <a:r>
              <a:rPr lang="uk-UA" sz="9600" dirty="0" smtClean="0">
                <a:solidFill>
                  <a:srgbClr val="FF0000"/>
                </a:solidFill>
                <a:latin typeface="Arkhive" pitchFamily="34" charset="0"/>
              </a:rPr>
              <a:t>МОЛИТВОЮ РУЙНУЙМО ТВЕРДИН</a:t>
            </a:r>
            <a:r>
              <a:rPr lang="en-US" sz="9600" dirty="0" smtClean="0">
                <a:solidFill>
                  <a:srgbClr val="FF0000"/>
                </a:solidFill>
                <a:latin typeface="Arkhive" pitchFamily="34" charset="0"/>
              </a:rPr>
              <a:t>I</a:t>
            </a:r>
            <a:endParaRPr lang="ru-RU" sz="9600" dirty="0">
              <a:solidFill>
                <a:srgbClr val="FF0000"/>
              </a:solidFill>
              <a:latin typeface="Arkhive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342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СУЧАСНІ СУБКУЛЬТУРИ 2008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3452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СУЧАСНІ СУБКУЛЬТУРИ 2008</a:t>
            </a:r>
            <a:endParaRPr lang="ru-RU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27483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 smtClean="0"/>
              <a:t>ДУХОВНИЙ</a:t>
            </a:r>
            <a:r>
              <a:rPr lang="en-US" dirty="0" smtClean="0"/>
              <a:t> 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3452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СУЧАСНІ СУБКУЛЬТУРИ 2008</a:t>
            </a:r>
            <a:endParaRPr lang="ru-RU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27483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 smtClean="0"/>
              <a:t>ПОЛІТИЧНИЙ;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3452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СУЧАСНІ СУБКУЛЬТУРИ 2008</a:t>
            </a:r>
            <a:endParaRPr lang="ru-RU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27483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 smtClean="0"/>
              <a:t>ГЕОГРАФІЧНИЙ;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24"/>
            <a:ext cx="3452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СУЧАСНІ СУБКУЛЬТУРИ 2008</a:t>
            </a:r>
            <a:endParaRPr lang="ru-RU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27483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 smtClean="0"/>
              <a:t>МУЗИЧНИЙ;</a:t>
            </a:r>
            <a:endParaRPr lang="ru-RU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3452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СУЧАСНІ СУБКУЛЬТУРИ 2008</a:t>
            </a:r>
            <a:endParaRPr lang="ru-RU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27483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 smtClean="0"/>
              <a:t>СІМЕЙНОГО ВИХОВАННЯ;</a:t>
            </a:r>
            <a:endParaRPr lang="ru-RU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3452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СУЧАСНІ СУБКУЛЬТУРИ 2008</a:t>
            </a:r>
            <a:endParaRPr lang="ru-RU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27483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 smtClean="0"/>
              <a:t>ВПЛИВУ СУСПІЛЬСТВА;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3452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СУЧАСНІ СУБКУЛЬТУРИ 2008</a:t>
            </a:r>
            <a:endParaRPr lang="ru-RU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27483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 smtClean="0"/>
              <a:t>ФІНАНСОВО-МАТЕРІАЛЬНИЙ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342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СУЧАСНІ СУБКУЛЬТУРИ 2008</a:t>
            </a:r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785794"/>
            <a:ext cx="5500726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4643446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dirty="0" smtClean="0">
                <a:solidFill>
                  <a:srgbClr val="FF0000"/>
                </a:solidFill>
                <a:latin typeface="Book Antiqua" pitchFamily="18" charset="0"/>
              </a:rPr>
              <a:t>Причини виникнення молодіжних течій, рухів, субкультур ?</a:t>
            </a:r>
            <a:endParaRPr lang="ru-RU" sz="4000" dirty="0">
              <a:solidFill>
                <a:srgbClr val="FF000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3452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СУЧАСНІ СУБКУЛЬТУРИ 2008</a:t>
            </a:r>
            <a:endParaRPr lang="ru-RU" dirty="0" smtClean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3452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СУЧАСНІ СУБКУЛЬТУРИ 2008</a:t>
            </a:r>
            <a:endParaRPr lang="ru-RU" dirty="0" smtClean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3452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СУЧАСНІ СУБКУЛЬТУРИ 2008</a:t>
            </a:r>
            <a:endParaRPr lang="ru-RU" dirty="0" smtClean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3452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СУЧАСНІ СУБКУЛЬТУРИ 2008</a:t>
            </a:r>
            <a:endParaRPr lang="ru-RU" dirty="0" smtClean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3452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СУЧАСНІ СУБКУЛЬТУРИ 2008</a:t>
            </a:r>
            <a:endParaRPr lang="ru-RU" dirty="0" smtClean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3452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СУЧАСНІ СУБКУЛЬТУРИ 2008</a:t>
            </a:r>
            <a:endParaRPr lang="ru-RU" dirty="0" smtClean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12166"/>
            <a:ext cx="3452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СУЧАСНІ СУБКУЛЬТУРИ 2008</a:t>
            </a:r>
            <a:endParaRPr lang="ru-RU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296974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FF0000"/>
                </a:solidFill>
                <a:latin typeface="Book Antiqua" pitchFamily="18" charset="0"/>
              </a:rPr>
              <a:t>ОСНОВНІ ФАКТОРИ ВИНИКНЕННЯ РУХІВ ТА СУБКУЛЬТУР</a:t>
            </a:r>
            <a:endParaRPr lang="ru-RU" dirty="0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000240"/>
            <a:ext cx="8229600" cy="4543444"/>
          </a:xfrm>
        </p:spPr>
        <p:txBody>
          <a:bodyPr>
            <a:normAutofit fontScale="92500" lnSpcReduction="10000"/>
          </a:bodyPr>
          <a:lstStyle/>
          <a:p>
            <a:r>
              <a:rPr lang="uk-UA" sz="3600" dirty="0" smtClean="0"/>
              <a:t>ДУХОВНИЙ;</a:t>
            </a:r>
          </a:p>
          <a:p>
            <a:r>
              <a:rPr lang="uk-UA" sz="3600" dirty="0" smtClean="0"/>
              <a:t>ЕКОНОМІЧНИЙ;</a:t>
            </a:r>
            <a:endParaRPr lang="en-US" sz="3600" dirty="0" smtClean="0"/>
          </a:p>
          <a:p>
            <a:r>
              <a:rPr lang="uk-UA" sz="3600" dirty="0" smtClean="0"/>
              <a:t>ПОЛІТИЧНИЙ;</a:t>
            </a:r>
          </a:p>
          <a:p>
            <a:r>
              <a:rPr lang="uk-UA" sz="3600" dirty="0" smtClean="0"/>
              <a:t>ГЕОГРАФІЧНИЙ;</a:t>
            </a:r>
          </a:p>
          <a:p>
            <a:r>
              <a:rPr lang="uk-UA" sz="3600" dirty="0" smtClean="0"/>
              <a:t>МУЗИЧНИЙ;</a:t>
            </a:r>
          </a:p>
          <a:p>
            <a:r>
              <a:rPr lang="uk-UA" sz="3600" dirty="0" smtClean="0"/>
              <a:t>СІМЕЙНОГО ВИХОВАННЯ;</a:t>
            </a:r>
          </a:p>
          <a:p>
            <a:r>
              <a:rPr lang="uk-UA" sz="3600" dirty="0" smtClean="0"/>
              <a:t>ВПЛИВУ СУСПІЛЬСТВА;</a:t>
            </a:r>
          </a:p>
          <a:p>
            <a:r>
              <a:rPr lang="uk-UA" sz="3600" dirty="0" smtClean="0"/>
              <a:t>ФІНАНСОВО-МАТЕРІАЛЬНИЙ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342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СУЧАСНІ СУБКУЛЬТУРИ 2008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342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СУЧАСНІ СУБКУЛЬТУРИ 2008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428604"/>
            <a:ext cx="9144000" cy="1357314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FF0000"/>
                </a:solidFill>
                <a:latin typeface="Book Antiqua" pitchFamily="18" charset="0"/>
              </a:rPr>
              <a:t>СКІЛЬКИ СУЧАСНИХ СУБКУЛЬТУР ІСНУЄ, РОЗВИВАЄТЬСЯ ?</a:t>
            </a:r>
            <a:endParaRPr lang="ru-RU" dirty="0">
              <a:solidFill>
                <a:srgbClr val="FF0000"/>
              </a:solidFill>
              <a:latin typeface="Book Antiqua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214555"/>
            <a:ext cx="7000924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55" name="Picture 39" descr="H:\mavicanet\www.mavicanet.com\c\i\categories.icon.current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52400" cy="152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0"/>
            <a:ext cx="342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СУЧАСНІ СУБКУЛЬТУРИ 2008</a:t>
            </a:r>
            <a:endParaRPr lang="ru-RU" dirty="0"/>
          </a:p>
        </p:txBody>
      </p:sp>
      <p:pic>
        <p:nvPicPr>
          <p:cNvPr id="9217" name="Picture 1" descr="H:\mavicanet\www.mavicanet.com\c\i\spacer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9050" cy="76200"/>
          </a:xfrm>
          <a:prstGeom prst="rect">
            <a:avLst/>
          </a:prstGeom>
          <a:noFill/>
        </p:spPr>
      </p:pic>
      <p:pic>
        <p:nvPicPr>
          <p:cNvPr id="9218" name="Picture 2" descr="H:\mavicanet\www.mavicanet.com\c\i\spacer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9050" cy="76200"/>
          </a:xfrm>
          <a:prstGeom prst="rect">
            <a:avLst/>
          </a:prstGeom>
          <a:noFill/>
        </p:spPr>
      </p:pic>
      <p:pic>
        <p:nvPicPr>
          <p:cNvPr id="9219" name="Picture 3" descr="H:\mavicanet\www.mavicanet.com\c\i\spacer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9050" cy="76200"/>
          </a:xfrm>
          <a:prstGeom prst="rect">
            <a:avLst/>
          </a:prstGeom>
          <a:noFill/>
        </p:spPr>
      </p:pic>
      <p:pic>
        <p:nvPicPr>
          <p:cNvPr id="9220" name="Picture 4" descr="H:\mavicanet\www.mavicanet.com\c\i\spacer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9050" cy="76200"/>
          </a:xfrm>
          <a:prstGeom prst="rect">
            <a:avLst/>
          </a:prstGeom>
          <a:noFill/>
        </p:spPr>
      </p:pic>
      <p:pic>
        <p:nvPicPr>
          <p:cNvPr id="9221" name="Picture 5" descr="H:\mavicanet\www.mavicanet.com\c\i\categories.icon.current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52400" cy="152400"/>
          </a:xfrm>
          <a:prstGeom prst="rect">
            <a:avLst/>
          </a:prstGeom>
          <a:noFill/>
        </p:spPr>
      </p:pic>
      <p:pic>
        <p:nvPicPr>
          <p:cNvPr id="9222" name="Picture 6" descr="H:\mavicanet\www.mavicanet.com\c\i\spacer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525" cy="142875"/>
          </a:xfrm>
          <a:prstGeom prst="rect">
            <a:avLst/>
          </a:prstGeom>
          <a:noFill/>
        </p:spPr>
      </p:pic>
      <p:pic>
        <p:nvPicPr>
          <p:cNvPr id="9223" name="Picture 7" descr="H:\mavicanet\www.mavicanet.com\c\i\categories.icon.current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52400" cy="152400"/>
          </a:xfrm>
          <a:prstGeom prst="rect">
            <a:avLst/>
          </a:prstGeom>
          <a:noFill/>
        </p:spPr>
      </p:pic>
      <p:pic>
        <p:nvPicPr>
          <p:cNvPr id="9224" name="Picture 8" descr="H:\mavicanet\www.mavicanet.com\c\i\categories.icon.current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52400" cy="152400"/>
          </a:xfrm>
          <a:prstGeom prst="rect">
            <a:avLst/>
          </a:prstGeom>
          <a:noFill/>
        </p:spPr>
      </p:pic>
      <p:pic>
        <p:nvPicPr>
          <p:cNvPr id="9225" name="Picture 9" descr="H:\mavicanet\www.mavicanet.com\c\i\categories.icon.current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52400" cy="152400"/>
          </a:xfrm>
          <a:prstGeom prst="rect">
            <a:avLst/>
          </a:prstGeom>
          <a:noFill/>
        </p:spPr>
      </p:pic>
      <p:pic>
        <p:nvPicPr>
          <p:cNvPr id="9226" name="Picture 10" descr="H:\mavicanet\www.mavicanet.com\c\i\categories.icon.current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52400" cy="152400"/>
          </a:xfrm>
          <a:prstGeom prst="rect">
            <a:avLst/>
          </a:prstGeom>
          <a:noFill/>
        </p:spPr>
      </p:pic>
      <p:pic>
        <p:nvPicPr>
          <p:cNvPr id="9227" name="Picture 11" descr="H:\mavicanet\www.mavicanet.com\c\i\categories.icon.current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52400" cy="152400"/>
          </a:xfrm>
          <a:prstGeom prst="rect">
            <a:avLst/>
          </a:prstGeom>
          <a:noFill/>
        </p:spPr>
      </p:pic>
      <p:pic>
        <p:nvPicPr>
          <p:cNvPr id="9228" name="Picture 12" descr="H:\mavicanet\www.mavicanet.com\c\i\categories.icon.current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52400" cy="152400"/>
          </a:xfrm>
          <a:prstGeom prst="rect">
            <a:avLst/>
          </a:prstGeom>
          <a:noFill/>
        </p:spPr>
      </p:pic>
      <p:pic>
        <p:nvPicPr>
          <p:cNvPr id="9229" name="Picture 13" descr="H:\mavicanet\www.mavicanet.com\c\i\categories.icon.current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52400" cy="152400"/>
          </a:xfrm>
          <a:prstGeom prst="rect">
            <a:avLst/>
          </a:prstGeom>
          <a:noFill/>
        </p:spPr>
      </p:pic>
      <p:pic>
        <p:nvPicPr>
          <p:cNvPr id="9230" name="Picture 14" descr="H:\mavicanet\www.mavicanet.com\c\i\categories.icon.current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52400" cy="152400"/>
          </a:xfrm>
          <a:prstGeom prst="rect">
            <a:avLst/>
          </a:prstGeom>
          <a:noFill/>
        </p:spPr>
      </p:pic>
      <p:pic>
        <p:nvPicPr>
          <p:cNvPr id="9231" name="Picture 15" descr="H:\mavicanet\www.mavicanet.com\c\i\categories.icon.current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52400" cy="152400"/>
          </a:xfrm>
          <a:prstGeom prst="rect">
            <a:avLst/>
          </a:prstGeom>
          <a:noFill/>
        </p:spPr>
      </p:pic>
      <p:pic>
        <p:nvPicPr>
          <p:cNvPr id="9232" name="Picture 16" descr="H:\mavicanet\www.mavicanet.com\c\i\categories.icon.current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52400" cy="152400"/>
          </a:xfrm>
          <a:prstGeom prst="rect">
            <a:avLst/>
          </a:prstGeom>
          <a:noFill/>
        </p:spPr>
      </p:pic>
      <p:pic>
        <p:nvPicPr>
          <p:cNvPr id="9233" name="Picture 17" descr="H:\mavicanet\www.mavicanet.com\c\i\categories.icon.current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52400" cy="152400"/>
          </a:xfrm>
          <a:prstGeom prst="rect">
            <a:avLst/>
          </a:prstGeom>
          <a:noFill/>
        </p:spPr>
      </p:pic>
      <p:pic>
        <p:nvPicPr>
          <p:cNvPr id="9234" name="Picture 18" descr="H:\mavicanet\www.mavicanet.com\c\i\categories.icon.current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52400" cy="152400"/>
          </a:xfrm>
          <a:prstGeom prst="rect">
            <a:avLst/>
          </a:prstGeom>
          <a:noFill/>
        </p:spPr>
      </p:pic>
      <p:pic>
        <p:nvPicPr>
          <p:cNvPr id="9235" name="Picture 19" descr="H:\mavicanet\www.mavicanet.com\c\i\categories.icon.current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52400" cy="152400"/>
          </a:xfrm>
          <a:prstGeom prst="rect">
            <a:avLst/>
          </a:prstGeom>
          <a:noFill/>
        </p:spPr>
      </p:pic>
      <p:pic>
        <p:nvPicPr>
          <p:cNvPr id="9236" name="Picture 20" descr="H:\mavicanet\www.mavicanet.com\c\i\categories.icon.current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52400" cy="152400"/>
          </a:xfrm>
          <a:prstGeom prst="rect">
            <a:avLst/>
          </a:prstGeom>
          <a:noFill/>
        </p:spPr>
      </p:pic>
      <p:pic>
        <p:nvPicPr>
          <p:cNvPr id="9237" name="Picture 21" descr="H:\mavicanet\www.mavicanet.com\c\i\categories.icon.current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52400" cy="152400"/>
          </a:xfrm>
          <a:prstGeom prst="rect">
            <a:avLst/>
          </a:prstGeom>
          <a:noFill/>
        </p:spPr>
      </p:pic>
      <p:pic>
        <p:nvPicPr>
          <p:cNvPr id="9238" name="Picture 22" descr="H:\mavicanet\www.mavicanet.com\c\i\categories.icon.current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52400" cy="152400"/>
          </a:xfrm>
          <a:prstGeom prst="rect">
            <a:avLst/>
          </a:prstGeom>
          <a:noFill/>
        </p:spPr>
      </p:pic>
      <p:pic>
        <p:nvPicPr>
          <p:cNvPr id="9239" name="Picture 23" descr="H:\mavicanet\www.mavicanet.com\c\i\categories.icon.current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52400" cy="152400"/>
          </a:xfrm>
          <a:prstGeom prst="rect">
            <a:avLst/>
          </a:prstGeom>
          <a:noFill/>
        </p:spPr>
      </p:pic>
      <p:pic>
        <p:nvPicPr>
          <p:cNvPr id="9240" name="Picture 24" descr="H:\mavicanet\www.mavicanet.com\c\i\categories.icon.current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52400" cy="152400"/>
          </a:xfrm>
          <a:prstGeom prst="rect">
            <a:avLst/>
          </a:prstGeom>
          <a:noFill/>
        </p:spPr>
      </p:pic>
      <p:pic>
        <p:nvPicPr>
          <p:cNvPr id="9241" name="Picture 25" descr="H:\mavicanet\www.mavicanet.com\c\i\categories.icon.current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52400" cy="152400"/>
          </a:xfrm>
          <a:prstGeom prst="rect">
            <a:avLst/>
          </a:prstGeom>
          <a:noFill/>
        </p:spPr>
      </p:pic>
      <p:pic>
        <p:nvPicPr>
          <p:cNvPr id="9242" name="Picture 26" descr="H:\mavicanet\www.mavicanet.com\c\i\categories.icon.current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52400" cy="152400"/>
          </a:xfrm>
          <a:prstGeom prst="rect">
            <a:avLst/>
          </a:prstGeom>
          <a:noFill/>
        </p:spPr>
      </p:pic>
      <p:pic>
        <p:nvPicPr>
          <p:cNvPr id="9243" name="Picture 27" descr="H:\mavicanet\www.mavicanet.com\c\i\categories.icon.current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52400" cy="152400"/>
          </a:xfrm>
          <a:prstGeom prst="rect">
            <a:avLst/>
          </a:prstGeom>
          <a:noFill/>
        </p:spPr>
      </p:pic>
      <p:pic>
        <p:nvPicPr>
          <p:cNvPr id="9244" name="Picture 28" descr="H:\mavicanet\www.mavicanet.com\c\i\categories.icon.current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52400" cy="152400"/>
          </a:xfrm>
          <a:prstGeom prst="rect">
            <a:avLst/>
          </a:prstGeom>
          <a:noFill/>
        </p:spPr>
      </p:pic>
      <p:pic>
        <p:nvPicPr>
          <p:cNvPr id="9245" name="Picture 29" descr="H:\mavicanet\www.mavicanet.com\c\i\categories.icon.current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52400" cy="152400"/>
          </a:xfrm>
          <a:prstGeom prst="rect">
            <a:avLst/>
          </a:prstGeom>
          <a:noFill/>
        </p:spPr>
      </p:pic>
      <p:pic>
        <p:nvPicPr>
          <p:cNvPr id="9246" name="Picture 30" descr="H:\mavicanet\www.mavicanet.com\c\i\categories.icon.current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52400" cy="152400"/>
          </a:xfrm>
          <a:prstGeom prst="rect">
            <a:avLst/>
          </a:prstGeom>
          <a:noFill/>
        </p:spPr>
      </p:pic>
      <p:pic>
        <p:nvPicPr>
          <p:cNvPr id="9247" name="Picture 31" descr="H:\mavicanet\www.mavicanet.com\c\i\categories.icon.current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52400" cy="152400"/>
          </a:xfrm>
          <a:prstGeom prst="rect">
            <a:avLst/>
          </a:prstGeom>
          <a:noFill/>
        </p:spPr>
      </p:pic>
      <p:pic>
        <p:nvPicPr>
          <p:cNvPr id="9248" name="Picture 32" descr="H:\mavicanet\www.mavicanet.com\c\i\categories.icon.current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52400" cy="152400"/>
          </a:xfrm>
          <a:prstGeom prst="rect">
            <a:avLst/>
          </a:prstGeom>
          <a:noFill/>
        </p:spPr>
      </p:pic>
      <p:pic>
        <p:nvPicPr>
          <p:cNvPr id="9249" name="Picture 33" descr="H:\mavicanet\www.mavicanet.com\c\i\categories.icon.current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52400" cy="152400"/>
          </a:xfrm>
          <a:prstGeom prst="rect">
            <a:avLst/>
          </a:prstGeom>
          <a:noFill/>
        </p:spPr>
      </p:pic>
      <p:pic>
        <p:nvPicPr>
          <p:cNvPr id="9250" name="Picture 34" descr="H:\mavicanet\www.mavicanet.com\c\i\categories.icon.current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52400" cy="152400"/>
          </a:xfrm>
          <a:prstGeom prst="rect">
            <a:avLst/>
          </a:prstGeom>
          <a:noFill/>
        </p:spPr>
      </p:pic>
      <p:pic>
        <p:nvPicPr>
          <p:cNvPr id="9251" name="Picture 35" descr="H:\mavicanet\www.mavicanet.com\c\i\categories.icon.current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52400" cy="152400"/>
          </a:xfrm>
          <a:prstGeom prst="rect">
            <a:avLst/>
          </a:prstGeom>
          <a:noFill/>
        </p:spPr>
      </p:pic>
      <p:pic>
        <p:nvPicPr>
          <p:cNvPr id="9252" name="Picture 36" descr="H:\mavicanet\www.mavicanet.com\c\i\categories.icon.current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52400" cy="152400"/>
          </a:xfrm>
          <a:prstGeom prst="rect">
            <a:avLst/>
          </a:prstGeom>
          <a:noFill/>
        </p:spPr>
      </p:pic>
      <p:pic>
        <p:nvPicPr>
          <p:cNvPr id="9253" name="Picture 37" descr="H:\mavicanet\www.mavicanet.com\c\i\categories.icon.current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52400" cy="152400"/>
          </a:xfrm>
          <a:prstGeom prst="rect">
            <a:avLst/>
          </a:prstGeom>
          <a:noFill/>
        </p:spPr>
      </p:pic>
      <p:pic>
        <p:nvPicPr>
          <p:cNvPr id="9254" name="Picture 38" descr="H:\mavicanet\www.mavicanet.com\c\i\categories.icon.current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52400" cy="152400"/>
          </a:xfrm>
          <a:prstGeom prst="rect">
            <a:avLst/>
          </a:prstGeom>
          <a:noFill/>
        </p:spPr>
      </p:pic>
      <p:sp>
        <p:nvSpPr>
          <p:cNvPr id="48" name="Заголовок 47"/>
          <p:cNvSpPr>
            <a:spLocks noGrp="1"/>
          </p:cNvSpPr>
          <p:nvPr>
            <p:ph type="title"/>
          </p:nvPr>
        </p:nvSpPr>
        <p:spPr>
          <a:xfrm>
            <a:off x="0" y="1214422"/>
            <a:ext cx="9144000" cy="5429288"/>
          </a:xfrm>
        </p:spPr>
        <p:txBody>
          <a:bodyPr numCol="2">
            <a:noAutofit/>
          </a:bodyPr>
          <a:lstStyle/>
          <a:p>
            <a:r>
              <a:rPr lang="en-US" sz="1700" dirty="0" smtClean="0">
                <a:solidFill>
                  <a:schemeClr val="bg1"/>
                </a:solidFill>
              </a:rPr>
              <a:t>Burning man</a:t>
            </a:r>
            <a:r>
              <a:rPr lang="en-US" sz="1700" b="0" dirty="0" smtClean="0"/>
              <a:t> [8]</a:t>
            </a:r>
            <a:r>
              <a:rPr lang="en-US" sz="1700" dirty="0" smtClean="0"/>
              <a:t/>
            </a:r>
            <a:br>
              <a:rPr lang="en-US" sz="1700" dirty="0" smtClean="0"/>
            </a:br>
            <a:r>
              <a:rPr lang="en-US" sz="1700" dirty="0" smtClean="0">
                <a:solidFill>
                  <a:schemeClr val="bg1"/>
                </a:solidFill>
              </a:rPr>
              <a:t>  </a:t>
            </a:r>
            <a:r>
              <a:rPr lang="uk-UA" sz="1700" dirty="0" smtClean="0">
                <a:solidFill>
                  <a:schemeClr val="bg1"/>
                </a:solidFill>
              </a:rPr>
              <a:t> </a:t>
            </a:r>
            <a:r>
              <a:rPr lang="en-US" sz="1700" dirty="0" smtClean="0">
                <a:solidFill>
                  <a:schemeClr val="bg1"/>
                </a:solidFill>
              </a:rPr>
              <a:t>Baby Boomers</a:t>
            </a:r>
            <a:r>
              <a:rPr lang="en-US" sz="1700" dirty="0" smtClean="0"/>
              <a:t> </a:t>
            </a:r>
            <a:r>
              <a:rPr lang="en-US" sz="1700" b="0" dirty="0" smtClean="0"/>
              <a:t> [11]</a:t>
            </a:r>
            <a:r>
              <a:rPr lang="en-US" sz="1700" dirty="0" smtClean="0"/>
              <a:t/>
            </a:r>
            <a:br>
              <a:rPr lang="en-US" sz="1700" dirty="0" smtClean="0"/>
            </a:br>
            <a:r>
              <a:rPr lang="uk-UA" sz="1700" dirty="0" smtClean="0"/>
              <a:t> </a:t>
            </a:r>
            <a:r>
              <a:rPr lang="uk-UA" sz="1700" dirty="0" smtClean="0">
                <a:solidFill>
                  <a:schemeClr val="bg1"/>
                </a:solidFill>
              </a:rPr>
              <a:t>Босяки </a:t>
            </a:r>
            <a:r>
              <a:rPr lang="en-US" sz="1700" dirty="0" smtClean="0">
                <a:solidFill>
                  <a:schemeClr val="bg1"/>
                </a:solidFill>
              </a:rPr>
              <a:t>(</a:t>
            </a:r>
            <a:r>
              <a:rPr lang="en-US" sz="1700" dirty="0" err="1" smtClean="0">
                <a:solidFill>
                  <a:schemeClr val="bg1"/>
                </a:solidFill>
              </a:rPr>
              <a:t>Barefooters</a:t>
            </a:r>
            <a:r>
              <a:rPr lang="en-US" sz="1700" dirty="0" smtClean="0">
                <a:solidFill>
                  <a:schemeClr val="bg1"/>
                </a:solidFill>
              </a:rPr>
              <a:t>)</a:t>
            </a:r>
            <a:r>
              <a:rPr lang="en-US" sz="1700" dirty="0" smtClean="0"/>
              <a:t> </a:t>
            </a:r>
            <a:r>
              <a:rPr lang="en-US" sz="1700" b="0" dirty="0" smtClean="0"/>
              <a:t> [3]</a:t>
            </a:r>
            <a:r>
              <a:rPr lang="en-US" sz="1700" dirty="0" smtClean="0"/>
              <a:t/>
            </a:r>
            <a:br>
              <a:rPr lang="en-US" sz="1700" dirty="0" smtClean="0"/>
            </a:br>
            <a:r>
              <a:rPr lang="en-US" sz="1700" dirty="0" err="1" smtClean="0">
                <a:solidFill>
                  <a:schemeClr val="bg1"/>
                </a:solidFill>
              </a:rPr>
              <a:t>Breatharians</a:t>
            </a:r>
            <a:r>
              <a:rPr lang="en-US" sz="17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700" b="0" dirty="0" smtClean="0"/>
              <a:t> [2]</a:t>
            </a:r>
            <a:r>
              <a:rPr lang="en-US" sz="1700" dirty="0" smtClean="0"/>
              <a:t/>
            </a:r>
            <a:br>
              <a:rPr lang="en-US" sz="1700" dirty="0" smtClean="0"/>
            </a:br>
            <a:r>
              <a:rPr lang="uk-UA" sz="1700" dirty="0" smtClean="0">
                <a:solidFill>
                  <a:schemeClr val="bg1"/>
                </a:solidFill>
              </a:rPr>
              <a:t>Вампіри</a:t>
            </a:r>
            <a:r>
              <a:rPr lang="ru-RU" sz="1700" dirty="0" smtClean="0">
                <a:solidFill>
                  <a:schemeClr val="bg1"/>
                </a:solidFill>
              </a:rPr>
              <a:t> </a:t>
            </a:r>
            <a:r>
              <a:rPr lang="ru-RU" sz="1700" b="0" dirty="0" smtClean="0"/>
              <a:t> [45]</a:t>
            </a:r>
            <a:r>
              <a:rPr lang="ru-RU" sz="1700" dirty="0" smtClean="0"/>
              <a:t/>
            </a:r>
            <a:br>
              <a:rPr lang="ru-RU" sz="1700" dirty="0" smtClean="0"/>
            </a:br>
            <a:r>
              <a:rPr lang="en-US" sz="1700" dirty="0" smtClean="0">
                <a:solidFill>
                  <a:schemeClr val="bg1"/>
                </a:solidFill>
              </a:rPr>
              <a:t>Diggers </a:t>
            </a:r>
            <a:r>
              <a:rPr lang="en-US" sz="1700" b="0" dirty="0" smtClean="0"/>
              <a:t> [4]</a:t>
            </a:r>
            <a:r>
              <a:rPr lang="en-US" sz="1700" dirty="0" smtClean="0"/>
              <a:t/>
            </a:r>
            <a:br>
              <a:rPr lang="en-US" sz="1700" dirty="0" smtClean="0"/>
            </a:br>
            <a:r>
              <a:rPr lang="uk-UA" sz="1700" dirty="0" smtClean="0">
                <a:solidFill>
                  <a:schemeClr val="bg1"/>
                </a:solidFill>
              </a:rPr>
              <a:t>Вершники на драконах </a:t>
            </a:r>
            <a:r>
              <a:rPr lang="uk-UA" sz="1400" dirty="0" smtClean="0">
                <a:solidFill>
                  <a:schemeClr val="bg1"/>
                </a:solidFill>
              </a:rPr>
              <a:t>(</a:t>
            </a:r>
            <a:r>
              <a:rPr lang="en-US" sz="1400" dirty="0" err="1" smtClean="0">
                <a:solidFill>
                  <a:schemeClr val="bg1"/>
                </a:solidFill>
              </a:rPr>
              <a:t>Dragonlance</a:t>
            </a:r>
            <a:r>
              <a:rPr lang="en-US" sz="1400" dirty="0" smtClean="0">
                <a:solidFill>
                  <a:schemeClr val="bg1"/>
                </a:solidFill>
              </a:rPr>
              <a:t>) </a:t>
            </a:r>
            <a:r>
              <a:rPr lang="en-US" sz="1700" b="0" dirty="0" smtClean="0"/>
              <a:t> [12]</a:t>
            </a:r>
            <a:r>
              <a:rPr lang="en-US" sz="1700" dirty="0" smtClean="0"/>
              <a:t/>
            </a:r>
            <a:br>
              <a:rPr lang="en-US" sz="1700" dirty="0" smtClean="0"/>
            </a:br>
            <a:r>
              <a:rPr lang="en-US" sz="1700" dirty="0" smtClean="0">
                <a:solidFill>
                  <a:schemeClr val="bg1"/>
                </a:solidFill>
              </a:rPr>
              <a:t>Expatriate</a:t>
            </a:r>
            <a:r>
              <a:rPr lang="en-US" sz="1700" dirty="0" smtClean="0"/>
              <a:t> </a:t>
            </a:r>
            <a:r>
              <a:rPr lang="en-US" sz="1700" b="0" dirty="0" smtClean="0"/>
              <a:t> [9]</a:t>
            </a:r>
            <a:r>
              <a:rPr lang="uk-UA" sz="1700" b="0" dirty="0" smtClean="0"/>
              <a:t> </a:t>
            </a:r>
            <a:r>
              <a:rPr lang="en-US" sz="1700" dirty="0" smtClean="0"/>
              <a:t/>
            </a:r>
            <a:br>
              <a:rPr lang="en-US" sz="1700" dirty="0" smtClean="0"/>
            </a:br>
            <a:r>
              <a:rPr lang="uk-UA" sz="1700" dirty="0" smtClean="0">
                <a:solidFill>
                  <a:schemeClr val="bg1"/>
                </a:solidFill>
              </a:rPr>
              <a:t>Глушителі </a:t>
            </a:r>
            <a:r>
              <a:rPr lang="en-US" sz="1700" dirty="0" smtClean="0">
                <a:solidFill>
                  <a:schemeClr val="bg1"/>
                </a:solidFill>
              </a:rPr>
              <a:t> (Culture Jammers) </a:t>
            </a:r>
            <a:r>
              <a:rPr lang="en-US" sz="1700" b="0" dirty="0" smtClean="0"/>
              <a:t> [8]</a:t>
            </a:r>
            <a:r>
              <a:rPr lang="en-US" sz="1700" dirty="0" smtClean="0"/>
              <a:t/>
            </a:r>
            <a:br>
              <a:rPr lang="en-US" sz="1700" dirty="0" smtClean="0"/>
            </a:br>
            <a:r>
              <a:rPr lang="en-US" sz="1700" dirty="0" smtClean="0">
                <a:solidFill>
                  <a:schemeClr val="bg1"/>
                </a:solidFill>
              </a:rPr>
              <a:t>Furry</a:t>
            </a:r>
            <a:r>
              <a:rPr lang="en-US" sz="1700" dirty="0" smtClean="0"/>
              <a:t> </a:t>
            </a:r>
            <a:r>
              <a:rPr lang="en-US" sz="1700" b="0" dirty="0" smtClean="0"/>
              <a:t> [7]</a:t>
            </a:r>
            <a:r>
              <a:rPr lang="en-US" sz="1700" dirty="0" smtClean="0"/>
              <a:t/>
            </a:r>
            <a:br>
              <a:rPr lang="en-US" sz="1700" dirty="0" smtClean="0"/>
            </a:br>
            <a:r>
              <a:rPr lang="uk-UA" sz="1700" dirty="0" smtClean="0">
                <a:solidFill>
                  <a:schemeClr val="bg1"/>
                </a:solidFill>
              </a:rPr>
              <a:t>Готична субкультура</a:t>
            </a:r>
            <a:r>
              <a:rPr lang="ru-RU" sz="1700" dirty="0" smtClean="0">
                <a:solidFill>
                  <a:schemeClr val="bg1"/>
                </a:solidFill>
              </a:rPr>
              <a:t> </a:t>
            </a:r>
            <a:r>
              <a:rPr lang="ru-RU" sz="1700" b="0" dirty="0" smtClean="0"/>
              <a:t> [232]</a:t>
            </a:r>
            <a:r>
              <a:rPr lang="ru-RU" sz="1700" dirty="0" smtClean="0"/>
              <a:t/>
            </a:r>
            <a:br>
              <a:rPr lang="ru-RU" sz="1700" dirty="0" smtClean="0"/>
            </a:br>
            <a:r>
              <a:rPr lang="en-US" sz="1700" dirty="0" smtClean="0">
                <a:solidFill>
                  <a:schemeClr val="bg1"/>
                </a:solidFill>
              </a:rPr>
              <a:t>Geeks and Nerds </a:t>
            </a:r>
            <a:r>
              <a:rPr lang="en-US" sz="1700" b="0" dirty="0" smtClean="0"/>
              <a:t> [9]</a:t>
            </a:r>
            <a:r>
              <a:rPr lang="en-US" sz="1700" dirty="0" smtClean="0"/>
              <a:t/>
            </a:r>
            <a:br>
              <a:rPr lang="en-US" sz="1700" dirty="0" smtClean="0"/>
            </a:br>
            <a:r>
              <a:rPr lang="uk-UA" sz="1700" dirty="0" smtClean="0">
                <a:solidFill>
                  <a:schemeClr val="bg1"/>
                </a:solidFill>
              </a:rPr>
              <a:t>Дракони</a:t>
            </a:r>
            <a:r>
              <a:rPr lang="ru-RU" sz="1700" dirty="0" smtClean="0"/>
              <a:t> </a:t>
            </a:r>
            <a:r>
              <a:rPr lang="ru-RU" sz="1700" b="0" dirty="0" smtClean="0"/>
              <a:t> [16]</a:t>
            </a:r>
            <a:r>
              <a:rPr lang="ru-RU" sz="1700" dirty="0" smtClean="0"/>
              <a:t/>
            </a:r>
            <a:br>
              <a:rPr lang="ru-RU" sz="1700" dirty="0" smtClean="0"/>
            </a:br>
            <a:r>
              <a:rPr lang="en-US" sz="1700" dirty="0" err="1" smtClean="0">
                <a:solidFill>
                  <a:schemeClr val="bg1"/>
                </a:solidFill>
              </a:rPr>
              <a:t>Grrrls</a:t>
            </a:r>
            <a:r>
              <a:rPr lang="en-US" sz="1700" dirty="0" smtClean="0"/>
              <a:t> </a:t>
            </a:r>
            <a:r>
              <a:rPr lang="en-US" sz="1700" b="0" dirty="0" smtClean="0"/>
              <a:t> [15]</a:t>
            </a:r>
            <a:r>
              <a:rPr lang="en-US" sz="1700" dirty="0" smtClean="0"/>
              <a:t/>
            </a:r>
            <a:br>
              <a:rPr lang="en-US" sz="1700" dirty="0" smtClean="0"/>
            </a:br>
            <a:r>
              <a:rPr lang="uk-UA" sz="1700" dirty="0" err="1" smtClean="0">
                <a:solidFill>
                  <a:schemeClr val="bg1"/>
                </a:solidFill>
              </a:rPr>
              <a:t>Какофоністи</a:t>
            </a:r>
            <a:r>
              <a:rPr lang="ru-RU" sz="1700" dirty="0" smtClean="0"/>
              <a:t> </a:t>
            </a:r>
            <a:r>
              <a:rPr lang="ru-RU" sz="1700" b="0" dirty="0" smtClean="0"/>
              <a:t> [7]</a:t>
            </a:r>
            <a:r>
              <a:rPr lang="ru-RU" sz="1700" dirty="0" smtClean="0"/>
              <a:t/>
            </a:r>
            <a:br>
              <a:rPr lang="ru-RU" sz="1700" dirty="0" smtClean="0"/>
            </a:br>
            <a:r>
              <a:rPr lang="en-US" sz="1700" dirty="0" smtClean="0">
                <a:solidFill>
                  <a:schemeClr val="bg1"/>
                </a:solidFill>
              </a:rPr>
              <a:t>Hip - Hop </a:t>
            </a:r>
            <a:r>
              <a:rPr lang="en-US" sz="1700" b="0" dirty="0" smtClean="0"/>
              <a:t> [119]</a:t>
            </a:r>
            <a:r>
              <a:rPr lang="en-US" sz="1700" dirty="0" smtClean="0"/>
              <a:t/>
            </a:r>
            <a:br>
              <a:rPr lang="en-US" sz="1700" dirty="0" smtClean="0"/>
            </a:br>
            <a:r>
              <a:rPr lang="uk-UA" sz="1700" dirty="0" err="1" smtClean="0">
                <a:solidFill>
                  <a:schemeClr val="bg1"/>
                </a:solidFill>
              </a:rPr>
              <a:t>Кіберкультура</a:t>
            </a:r>
            <a:r>
              <a:rPr lang="ru-RU" sz="1700" dirty="0" smtClean="0"/>
              <a:t> </a:t>
            </a:r>
            <a:r>
              <a:rPr lang="ru-RU" sz="1700" b="0" dirty="0" smtClean="0"/>
              <a:t> [9]</a:t>
            </a:r>
            <a:r>
              <a:rPr lang="ru-RU" sz="1700" dirty="0" smtClean="0"/>
              <a:t/>
            </a:r>
            <a:br>
              <a:rPr lang="ru-RU" sz="1700" dirty="0" smtClean="0"/>
            </a:br>
            <a:r>
              <a:rPr lang="en-US" sz="1700" dirty="0" smtClean="0">
                <a:solidFill>
                  <a:schemeClr val="bg1"/>
                </a:solidFill>
              </a:rPr>
              <a:t>Hippie</a:t>
            </a:r>
            <a:r>
              <a:rPr lang="en-US" sz="1700" dirty="0" smtClean="0"/>
              <a:t> </a:t>
            </a:r>
            <a:r>
              <a:rPr lang="en-US" sz="1700" b="0" dirty="0" smtClean="0"/>
              <a:t> [22]</a:t>
            </a:r>
            <a:r>
              <a:rPr lang="en-US" sz="1700" dirty="0" smtClean="0"/>
              <a:t/>
            </a:r>
            <a:br>
              <a:rPr lang="en-US" sz="1700" dirty="0" smtClean="0"/>
            </a:br>
            <a:r>
              <a:rPr lang="uk-UA" sz="1700" dirty="0" err="1" smtClean="0">
                <a:solidFill>
                  <a:schemeClr val="bg1"/>
                </a:solidFill>
              </a:rPr>
              <a:t>Нудісти</a:t>
            </a:r>
            <a:r>
              <a:rPr lang="ru-RU" sz="1700" dirty="0" smtClean="0"/>
              <a:t> </a:t>
            </a:r>
            <a:r>
              <a:rPr lang="ru-RU" sz="1700" b="0" dirty="0" smtClean="0"/>
              <a:t> [465]</a:t>
            </a:r>
            <a:r>
              <a:rPr lang="ru-RU" sz="1700" dirty="0" smtClean="0"/>
              <a:t/>
            </a:r>
            <a:br>
              <a:rPr lang="ru-RU" sz="1700" dirty="0" smtClean="0"/>
            </a:br>
            <a:r>
              <a:rPr lang="en-US" sz="1700" dirty="0" smtClean="0">
                <a:solidFill>
                  <a:schemeClr val="bg1"/>
                </a:solidFill>
              </a:rPr>
              <a:t>Lounge Culture</a:t>
            </a:r>
            <a:r>
              <a:rPr lang="en-US" sz="1700" dirty="0" smtClean="0"/>
              <a:t> </a:t>
            </a:r>
            <a:r>
              <a:rPr lang="en-US" sz="1700" b="0" dirty="0" smtClean="0"/>
              <a:t> [6]</a:t>
            </a:r>
            <a:r>
              <a:rPr lang="en-US" sz="1700" dirty="0" smtClean="0"/>
              <a:t/>
            </a:r>
            <a:br>
              <a:rPr lang="en-US" sz="1700" dirty="0" smtClean="0"/>
            </a:br>
            <a:r>
              <a:rPr lang="uk-UA" sz="1700" dirty="0" smtClean="0">
                <a:solidFill>
                  <a:schemeClr val="bg1"/>
                </a:solidFill>
              </a:rPr>
              <a:t>Панк</a:t>
            </a:r>
            <a:r>
              <a:rPr lang="ru-RU" sz="1700" dirty="0" smtClean="0">
                <a:solidFill>
                  <a:schemeClr val="bg1"/>
                </a:solidFill>
              </a:rPr>
              <a:t> </a:t>
            </a:r>
            <a:r>
              <a:rPr lang="ru-RU" sz="1700" b="0" dirty="0" smtClean="0"/>
              <a:t> [8]</a:t>
            </a:r>
            <a:r>
              <a:rPr lang="ru-RU" sz="1700" dirty="0" smtClean="0"/>
              <a:t/>
            </a:r>
            <a:br>
              <a:rPr lang="ru-RU" sz="1700" dirty="0" smtClean="0"/>
            </a:br>
            <a:r>
              <a:rPr lang="en-US" sz="1700" dirty="0" smtClean="0">
                <a:solidFill>
                  <a:schemeClr val="bg1"/>
                </a:solidFill>
              </a:rPr>
              <a:t>Lycanthropes </a:t>
            </a:r>
            <a:r>
              <a:rPr lang="en-US" sz="1700" b="0" dirty="0" smtClean="0"/>
              <a:t> [4]</a:t>
            </a:r>
            <a:r>
              <a:rPr lang="en-US" sz="1700" dirty="0" smtClean="0"/>
              <a:t/>
            </a:r>
            <a:br>
              <a:rPr lang="en-US" sz="1700" dirty="0" smtClean="0"/>
            </a:br>
            <a:r>
              <a:rPr lang="uk-UA" sz="1700" dirty="0" smtClean="0">
                <a:solidFill>
                  <a:schemeClr val="bg1"/>
                </a:solidFill>
              </a:rPr>
              <a:t>Первісні Городяни </a:t>
            </a:r>
            <a:r>
              <a:rPr lang="en-US" sz="1700" dirty="0" smtClean="0">
                <a:solidFill>
                  <a:schemeClr val="bg1"/>
                </a:solidFill>
              </a:rPr>
              <a:t> (Urban Primitive) </a:t>
            </a:r>
            <a:r>
              <a:rPr lang="en-US" sz="1700" b="0" dirty="0" smtClean="0"/>
              <a:t> [5]</a:t>
            </a:r>
            <a:r>
              <a:rPr lang="en-US" sz="1700" dirty="0" smtClean="0"/>
              <a:t/>
            </a:r>
            <a:br>
              <a:rPr lang="en-US" sz="1700" dirty="0" smtClean="0"/>
            </a:br>
            <a:r>
              <a:rPr lang="en-US" sz="1700" dirty="0" err="1" smtClean="0">
                <a:solidFill>
                  <a:schemeClr val="bg1"/>
                </a:solidFill>
              </a:rPr>
              <a:t>Mitki</a:t>
            </a:r>
            <a:r>
              <a:rPr lang="en-US" sz="1700" dirty="0" smtClean="0"/>
              <a:t> </a:t>
            </a:r>
            <a:r>
              <a:rPr lang="en-US" sz="1700" b="0" dirty="0" smtClean="0"/>
              <a:t> [7]</a:t>
            </a:r>
            <a:r>
              <a:rPr lang="en-US" sz="1700" dirty="0" smtClean="0"/>
              <a:t/>
            </a:r>
            <a:br>
              <a:rPr lang="en-US" sz="1700" dirty="0" smtClean="0"/>
            </a:br>
            <a:r>
              <a:rPr lang="uk-UA" sz="1700" dirty="0" err="1" smtClean="0">
                <a:solidFill>
                  <a:schemeClr val="bg1"/>
                </a:solidFill>
              </a:rPr>
              <a:t>Поколння</a:t>
            </a:r>
            <a:r>
              <a:rPr lang="uk-UA" sz="1700" dirty="0" smtClean="0">
                <a:solidFill>
                  <a:schemeClr val="bg1"/>
                </a:solidFill>
              </a:rPr>
              <a:t> “Х” </a:t>
            </a:r>
            <a:r>
              <a:rPr lang="ru-RU" sz="1700" b="0" dirty="0" smtClean="0"/>
              <a:t>[26]</a:t>
            </a:r>
            <a:r>
              <a:rPr lang="ru-RU" sz="1700" dirty="0" smtClean="0"/>
              <a:t/>
            </a:r>
            <a:br>
              <a:rPr lang="ru-RU" sz="1700" dirty="0" smtClean="0"/>
            </a:br>
            <a:r>
              <a:rPr lang="en-US" sz="1700" dirty="0" smtClean="0">
                <a:solidFill>
                  <a:schemeClr val="bg1"/>
                </a:solidFill>
              </a:rPr>
              <a:t>Rastafarianism</a:t>
            </a:r>
            <a:r>
              <a:rPr lang="en-US" sz="1700" dirty="0" smtClean="0"/>
              <a:t> </a:t>
            </a:r>
            <a:r>
              <a:rPr lang="en-US" sz="1700" b="0" dirty="0" smtClean="0"/>
              <a:t> [10]</a:t>
            </a:r>
            <a:r>
              <a:rPr lang="en-US" sz="1700" dirty="0" smtClean="0"/>
              <a:t/>
            </a:r>
            <a:br>
              <a:rPr lang="en-US" sz="1700" dirty="0" smtClean="0"/>
            </a:br>
            <a:r>
              <a:rPr lang="uk-UA" sz="1700" dirty="0" err="1" smtClean="0">
                <a:solidFill>
                  <a:schemeClr val="bg1"/>
                </a:solidFill>
              </a:rPr>
              <a:t>Попкультура</a:t>
            </a:r>
            <a:r>
              <a:rPr lang="ru-RU" sz="1700" dirty="0" smtClean="0">
                <a:solidFill>
                  <a:schemeClr val="bg1"/>
                </a:solidFill>
              </a:rPr>
              <a:t> </a:t>
            </a:r>
            <a:r>
              <a:rPr lang="ru-RU" sz="1700" b="0" dirty="0" smtClean="0"/>
              <a:t> [40]</a:t>
            </a:r>
            <a:r>
              <a:rPr lang="ru-RU" sz="1700" dirty="0" smtClean="0"/>
              <a:t/>
            </a:r>
            <a:br>
              <a:rPr lang="ru-RU" sz="1700" dirty="0" smtClean="0"/>
            </a:br>
            <a:r>
              <a:rPr lang="en-US" sz="1700" dirty="0" smtClean="0">
                <a:solidFill>
                  <a:schemeClr val="bg1"/>
                </a:solidFill>
              </a:rPr>
              <a:t>Redheads</a:t>
            </a:r>
            <a:r>
              <a:rPr lang="en-US" sz="1700" dirty="0" smtClean="0"/>
              <a:t> </a:t>
            </a:r>
            <a:r>
              <a:rPr lang="en-US" sz="1700" b="0" dirty="0" smtClean="0"/>
              <a:t> [5]</a:t>
            </a:r>
            <a:r>
              <a:rPr lang="en-US" sz="1700" dirty="0" smtClean="0"/>
              <a:t/>
            </a:r>
            <a:br>
              <a:rPr lang="en-US" sz="1700" dirty="0" smtClean="0"/>
            </a:br>
            <a:r>
              <a:rPr lang="uk-UA" sz="1700" dirty="0" smtClean="0">
                <a:solidFill>
                  <a:schemeClr val="bg1"/>
                </a:solidFill>
              </a:rPr>
              <a:t>Посильні на велосипедах</a:t>
            </a:r>
            <a:r>
              <a:rPr lang="ru-RU" sz="1700" dirty="0" smtClean="0">
                <a:solidFill>
                  <a:schemeClr val="bg1"/>
                </a:solidFill>
              </a:rPr>
              <a:t> </a:t>
            </a:r>
            <a:r>
              <a:rPr lang="ru-RU" sz="1700" b="0" dirty="0" smtClean="0"/>
              <a:t> [6]</a:t>
            </a:r>
            <a:r>
              <a:rPr lang="ru-RU" sz="1700" dirty="0" smtClean="0"/>
              <a:t/>
            </a:r>
            <a:br>
              <a:rPr lang="ru-RU" sz="1700" dirty="0" smtClean="0"/>
            </a:br>
            <a:r>
              <a:rPr lang="en-US" sz="1700" dirty="0" err="1" smtClean="0">
                <a:solidFill>
                  <a:schemeClr val="bg1"/>
                </a:solidFill>
              </a:rPr>
              <a:t>Rivetheads</a:t>
            </a:r>
            <a:r>
              <a:rPr lang="en-US" sz="1700" dirty="0" smtClean="0"/>
              <a:t> </a:t>
            </a:r>
            <a:r>
              <a:rPr lang="en-US" sz="1700" b="0" dirty="0" smtClean="0"/>
              <a:t> [2]</a:t>
            </a:r>
            <a:r>
              <a:rPr lang="en-US" sz="1700" dirty="0" smtClean="0"/>
              <a:t/>
            </a:r>
            <a:br>
              <a:rPr lang="en-US" sz="1700" dirty="0" smtClean="0"/>
            </a:br>
            <a:r>
              <a:rPr lang="uk-UA" sz="1700" dirty="0" err="1" smtClean="0">
                <a:solidFill>
                  <a:schemeClr val="bg1"/>
                </a:solidFill>
              </a:rPr>
              <a:t>Рейв</a:t>
            </a:r>
            <a:r>
              <a:rPr lang="ru-RU" sz="1700" b="0" dirty="0" smtClean="0"/>
              <a:t> [8]</a:t>
            </a:r>
            <a:r>
              <a:rPr lang="ru-RU" sz="1700" dirty="0" smtClean="0"/>
              <a:t/>
            </a:r>
            <a:br>
              <a:rPr lang="ru-RU" sz="1700" dirty="0" smtClean="0"/>
            </a:br>
            <a:r>
              <a:rPr lang="en-US" sz="1700" dirty="0" smtClean="0">
                <a:solidFill>
                  <a:schemeClr val="bg1"/>
                </a:solidFill>
              </a:rPr>
              <a:t>Skateboarders </a:t>
            </a:r>
            <a:r>
              <a:rPr lang="en-US" sz="1700" b="0" dirty="0" smtClean="0"/>
              <a:t> [6]</a:t>
            </a:r>
            <a:r>
              <a:rPr lang="en-US" sz="1700" dirty="0" smtClean="0"/>
              <a:t/>
            </a:r>
            <a:br>
              <a:rPr lang="en-US" sz="1700" dirty="0" smtClean="0"/>
            </a:br>
            <a:r>
              <a:rPr lang="uk-UA" sz="1700" dirty="0" err="1" smtClean="0">
                <a:solidFill>
                  <a:schemeClr val="bg1"/>
                </a:solidFill>
              </a:rPr>
              <a:t>Слеккери</a:t>
            </a:r>
            <a:r>
              <a:rPr lang="ru-RU" sz="1700" dirty="0" smtClean="0">
                <a:solidFill>
                  <a:schemeClr val="bg1"/>
                </a:solidFill>
              </a:rPr>
              <a:t> </a:t>
            </a:r>
            <a:r>
              <a:rPr lang="ru-RU" sz="1700" b="0" dirty="0" smtClean="0"/>
              <a:t> [7]</a:t>
            </a:r>
            <a:r>
              <a:rPr lang="ru-RU" sz="1700" dirty="0" smtClean="0"/>
              <a:t/>
            </a:r>
            <a:br>
              <a:rPr lang="ru-RU" sz="1700" dirty="0" smtClean="0"/>
            </a:br>
            <a:r>
              <a:rPr lang="en-US" sz="1700" dirty="0" smtClean="0">
                <a:solidFill>
                  <a:schemeClr val="bg1"/>
                </a:solidFill>
              </a:rPr>
              <a:t>Skinheads</a:t>
            </a:r>
            <a:r>
              <a:rPr lang="en-US" sz="1700" dirty="0" smtClean="0"/>
              <a:t> </a:t>
            </a:r>
            <a:r>
              <a:rPr lang="en-US" sz="1700" b="0" dirty="0" smtClean="0"/>
              <a:t> [17]</a:t>
            </a:r>
            <a:r>
              <a:rPr lang="en-US" sz="1700" dirty="0" smtClean="0"/>
              <a:t/>
            </a:r>
            <a:br>
              <a:rPr lang="en-US" sz="1700" dirty="0" smtClean="0"/>
            </a:br>
            <a:r>
              <a:rPr lang="uk-UA" sz="1700" dirty="0" err="1" smtClean="0">
                <a:solidFill>
                  <a:schemeClr val="bg1"/>
                </a:solidFill>
              </a:rPr>
              <a:t>Стрейт</a:t>
            </a:r>
            <a:r>
              <a:rPr lang="uk-UA" sz="1700" dirty="0" smtClean="0">
                <a:solidFill>
                  <a:schemeClr val="bg1"/>
                </a:solidFill>
              </a:rPr>
              <a:t> - </a:t>
            </a:r>
            <a:r>
              <a:rPr lang="uk-UA" sz="1700" dirty="0" err="1" smtClean="0">
                <a:solidFill>
                  <a:schemeClr val="bg1"/>
                </a:solidFill>
              </a:rPr>
              <a:t>едж</a:t>
            </a:r>
            <a:r>
              <a:rPr lang="ru-RU" sz="1700" dirty="0" smtClean="0">
                <a:solidFill>
                  <a:schemeClr val="bg1"/>
                </a:solidFill>
              </a:rPr>
              <a:t> </a:t>
            </a:r>
            <a:r>
              <a:rPr lang="ru-RU" sz="1700" b="0" dirty="0" smtClean="0"/>
              <a:t> [6]</a:t>
            </a:r>
            <a:r>
              <a:rPr lang="ru-RU" sz="1700" dirty="0" smtClean="0"/>
              <a:t/>
            </a:r>
            <a:br>
              <a:rPr lang="ru-RU" sz="1700" dirty="0" smtClean="0"/>
            </a:br>
            <a:r>
              <a:rPr lang="ru-RU" sz="1700" dirty="0" err="1" smtClean="0">
                <a:solidFill>
                  <a:schemeClr val="bg1"/>
                </a:solidFill>
              </a:rPr>
              <a:t>Індустріальна</a:t>
            </a:r>
            <a:r>
              <a:rPr lang="ru-RU" sz="1700" dirty="0" smtClean="0">
                <a:solidFill>
                  <a:schemeClr val="bg1"/>
                </a:solidFill>
              </a:rPr>
              <a:t> культура </a:t>
            </a:r>
            <a:r>
              <a:rPr lang="ru-RU" sz="1700" b="0" dirty="0" smtClean="0"/>
              <a:t> [11]</a:t>
            </a:r>
            <a:r>
              <a:rPr lang="ru-RU" sz="1700" dirty="0" smtClean="0"/>
              <a:t/>
            </a:r>
            <a:br>
              <a:rPr lang="ru-RU" sz="1700" dirty="0" smtClean="0"/>
            </a:br>
            <a:r>
              <a:rPr lang="ru-RU" sz="1700" dirty="0" err="1" smtClean="0">
                <a:solidFill>
                  <a:schemeClr val="bg1"/>
                </a:solidFill>
              </a:rPr>
              <a:t>Толкіністи</a:t>
            </a:r>
            <a:r>
              <a:rPr lang="ru-RU" sz="1700" dirty="0" smtClean="0"/>
              <a:t> </a:t>
            </a:r>
            <a:r>
              <a:rPr lang="ru-RU" sz="1700" b="0" dirty="0" smtClean="0"/>
              <a:t> [12]</a:t>
            </a:r>
            <a:r>
              <a:rPr lang="ru-RU" sz="1700" dirty="0" smtClean="0"/>
              <a:t/>
            </a:r>
            <a:br>
              <a:rPr lang="ru-RU" sz="1700" dirty="0" smtClean="0"/>
            </a:br>
            <a:r>
              <a:rPr lang="ru-RU" sz="1700" dirty="0" err="1" smtClean="0">
                <a:solidFill>
                  <a:schemeClr val="bg1"/>
                </a:solidFill>
              </a:rPr>
              <a:t>Байкери</a:t>
            </a:r>
            <a:r>
              <a:rPr lang="ru-RU" sz="1700" b="0" dirty="0" smtClean="0"/>
              <a:t> [74]</a:t>
            </a:r>
            <a:endParaRPr lang="ru-RU" sz="1700" dirty="0"/>
          </a:p>
        </p:txBody>
      </p:sp>
      <p:sp>
        <p:nvSpPr>
          <p:cNvPr id="49" name="TextBox 48"/>
          <p:cNvSpPr txBox="1"/>
          <p:nvPr/>
        </p:nvSpPr>
        <p:spPr>
          <a:xfrm>
            <a:off x="0" y="357166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000" dirty="0" smtClean="0">
                <a:solidFill>
                  <a:srgbClr val="FF0000"/>
                </a:solidFill>
                <a:latin typeface="Book Antiqua" pitchFamily="18" charset="0"/>
              </a:rPr>
              <a:t>СУЧАСНИХ СУБКУЛЬТУР ТА РУХІВ ПОНАД 100 (ЛИШЕ ДЕЯКІ З НИХ) </a:t>
            </a:r>
            <a:endParaRPr lang="ru-RU" sz="3000" dirty="0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052752" y="6488668"/>
            <a:ext cx="4091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(…) КІЛЬКІСТЬ ОФІЦІЙНИХ САЙТІВ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342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СУЧАСНІ СУБКУЛЬТУРИ 2008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714356"/>
            <a:ext cx="9144000" cy="1357322"/>
          </a:xfrm>
        </p:spPr>
        <p:txBody>
          <a:bodyPr>
            <a:normAutofit/>
          </a:bodyPr>
          <a:lstStyle/>
          <a:p>
            <a:r>
              <a:rPr lang="uk-UA" sz="3800" dirty="0" smtClean="0">
                <a:solidFill>
                  <a:srgbClr val="FF0000"/>
                </a:solidFill>
                <a:latin typeface="Book Antiqua" pitchFamily="18" charset="0"/>
              </a:rPr>
              <a:t>РОЗГЛЯНЕМО ЛИШЕ ДЕЯКІ З НИХ:</a:t>
            </a:r>
            <a:r>
              <a:rPr lang="uk-UA" dirty="0" smtClean="0">
                <a:latin typeface="Book Antiqua" pitchFamily="18" charset="0"/>
              </a:rPr>
              <a:t/>
            </a:r>
            <a:br>
              <a:rPr lang="uk-UA" dirty="0" smtClean="0">
                <a:latin typeface="Book Antiqua" pitchFamily="18" charset="0"/>
              </a:rPr>
            </a:br>
            <a:endParaRPr lang="ru-RU" dirty="0">
              <a:latin typeface="Book Antiqu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2000240"/>
            <a:ext cx="9144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6600" b="1" dirty="0" smtClean="0">
                <a:solidFill>
                  <a:srgbClr val="00B0F0"/>
                </a:solidFill>
                <a:latin typeface="Arkhive" pitchFamily="34" charset="0"/>
              </a:rPr>
              <a:t>ПАРКУР</a:t>
            </a:r>
            <a:r>
              <a:rPr lang="uk-UA" sz="6600" b="1" dirty="0" smtClean="0">
                <a:solidFill>
                  <a:srgbClr val="FFC000"/>
                </a:solidFill>
                <a:latin typeface="Arkhive" pitchFamily="34" charset="0"/>
              </a:rPr>
              <a:t/>
            </a:r>
            <a:br>
              <a:rPr lang="uk-UA" sz="6600" b="1" dirty="0" smtClean="0">
                <a:solidFill>
                  <a:srgbClr val="FFC000"/>
                </a:solidFill>
                <a:latin typeface="Arkhive" pitchFamily="34" charset="0"/>
              </a:rPr>
            </a:br>
            <a:r>
              <a:rPr lang="uk-UA" sz="6600" b="1" dirty="0" smtClean="0">
                <a:solidFill>
                  <a:srgbClr val="FF0066"/>
                </a:solidFill>
                <a:latin typeface="Arkhive" pitchFamily="34" charset="0"/>
              </a:rPr>
              <a:t>ЕМО</a:t>
            </a:r>
            <a:r>
              <a:rPr lang="uk-UA" sz="6600" b="1" dirty="0" smtClean="0">
                <a:solidFill>
                  <a:srgbClr val="FFC000"/>
                </a:solidFill>
                <a:latin typeface="Arkhive" pitchFamily="34" charset="0"/>
              </a:rPr>
              <a:t/>
            </a:r>
            <a:br>
              <a:rPr lang="uk-UA" sz="6600" b="1" dirty="0" smtClean="0">
                <a:solidFill>
                  <a:srgbClr val="FFC000"/>
                </a:solidFill>
                <a:latin typeface="Arkhive" pitchFamily="34" charset="0"/>
              </a:rPr>
            </a:br>
            <a:r>
              <a:rPr lang="uk-UA" sz="6600" b="1" dirty="0" smtClean="0">
                <a:solidFill>
                  <a:srgbClr val="FFC000"/>
                </a:solidFill>
                <a:latin typeface="Arkhive" pitchFamily="34" charset="0"/>
              </a:rPr>
              <a:t>ТОЛКИН</a:t>
            </a:r>
            <a:r>
              <a:rPr lang="en-US" sz="6600" b="1" dirty="0" smtClean="0">
                <a:solidFill>
                  <a:srgbClr val="FFC000"/>
                </a:solidFill>
                <a:latin typeface="Arkhive" pitchFamily="34" charset="0"/>
              </a:rPr>
              <a:t>I</a:t>
            </a:r>
            <a:r>
              <a:rPr lang="uk-UA" sz="6600" b="1" dirty="0" smtClean="0">
                <a:solidFill>
                  <a:srgbClr val="FFC000"/>
                </a:solidFill>
                <a:latin typeface="Arkhive" pitchFamily="34" charset="0"/>
              </a:rPr>
              <a:t>СТИ</a:t>
            </a:r>
            <a:br>
              <a:rPr lang="uk-UA" sz="6600" b="1" dirty="0" smtClean="0">
                <a:solidFill>
                  <a:srgbClr val="FFC000"/>
                </a:solidFill>
                <a:latin typeface="Arkhive" pitchFamily="34" charset="0"/>
              </a:rPr>
            </a:br>
            <a:r>
              <a:rPr lang="uk-UA" sz="66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khive" pitchFamily="34" charset="0"/>
              </a:rPr>
              <a:t>ГОТИЧНА СУБКУЛЬТУРА</a:t>
            </a:r>
            <a:endParaRPr lang="ru-RU" sz="6600" b="1" dirty="0">
              <a:solidFill>
                <a:schemeClr val="bg1">
                  <a:lumMod val="95000"/>
                  <a:lumOff val="5000"/>
                </a:schemeClr>
              </a:solidFill>
              <a:latin typeface="Arkhiv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1218</TotalTime>
  <Words>1390</Words>
  <Application>Microsoft Office PowerPoint</Application>
  <PresentationFormat>Экран (4:3)</PresentationFormat>
  <Paragraphs>179</Paragraphs>
  <Slides>56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56</vt:i4>
      </vt:variant>
    </vt:vector>
  </HeadingPairs>
  <TitlesOfParts>
    <vt:vector size="57" baseType="lpstr">
      <vt:lpstr>Апекс</vt:lpstr>
      <vt:lpstr>СУЧАСНІ Субкультури </vt:lpstr>
      <vt:lpstr>Слайд 2</vt:lpstr>
      <vt:lpstr>ЩО ТАКЕ СУБКУЛЬТУРА?  </vt:lpstr>
      <vt:lpstr>ЧИ ПОМІЧАЛИ ВИ ТАКИХ ЛЮДЕЙ?</vt:lpstr>
      <vt:lpstr>Слайд 5</vt:lpstr>
      <vt:lpstr>ОСНОВНІ ФАКТОРИ ВИНИКНЕННЯ РУХІВ ТА СУБКУЛЬТУР</vt:lpstr>
      <vt:lpstr>СКІЛЬКИ СУЧАСНИХ СУБКУЛЬТУР ІСНУЄ, РОЗВИВАЄТЬСЯ ?</vt:lpstr>
      <vt:lpstr>Burning man [8]    Baby Boomers  [11]  Босяки (Barefooters)  [3] Breatharians  [2] Вампіри  [45] Diggers  [4] Вершники на драконах (Dragonlance)  [12] Expatriate  [9]  Глушителі  (Culture Jammers)  [8] Furry  [7] Готична субкультура  [232] Geeks and Nerds  [9] Дракони  [16] Grrrls  [15] Какофоністи  [7] Hip - Hop  [119] Кіберкультура  [9] Hippie  [22] Нудісти  [465] Lounge Culture  [6] Панк  [8] Lycanthropes  [4] Первісні Городяни  (Urban Primitive)  [5] Mitki  [7] Поколння “Х” [26] Rastafarianism  [10] Попкультура  [40] Redheads  [5] Посильні на велосипедах  [6] Rivetheads  [2] Рейв [8] Skateboarders  [6] Слеккери  [7] Skinheads  [17] Стрейт - едж  [6] Індустріальна культура  [11] Толкіністи  [12] Байкери [74]</vt:lpstr>
      <vt:lpstr>РОЗГЛЯНЕМО ЛИШЕ ДЕЯКІ З НИХ: </vt:lpstr>
      <vt:lpstr>ПАРКУР Le Parkour - новий напрямок у міському екстримі.</vt:lpstr>
      <vt:lpstr>ПАРКУР</vt:lpstr>
      <vt:lpstr>ХЛОПЦЯМ ПО 14 РОКІВ</vt:lpstr>
      <vt:lpstr>ПАРКУР</vt:lpstr>
      <vt:lpstr>ФІЛОСОФІЯ ПАРКУРУ</vt:lpstr>
      <vt:lpstr>ОСОБЛИВОСТІ РУХУ</vt:lpstr>
      <vt:lpstr>МАСШТАБНІСТЬ В УКРАЇНІ</vt:lpstr>
      <vt:lpstr>ЕМО- КУЛЬТУРА</vt:lpstr>
      <vt:lpstr>ЕМО BOYS (ХЛОПЦІ ЕМО)</vt:lpstr>
      <vt:lpstr>ЕМО GIRLS (ДІВЧАТА ЕМО)</vt:lpstr>
      <vt:lpstr>ЕМО KIDS (ДІТИ ЕМО)</vt:lpstr>
      <vt:lpstr>ЩО ОЗНАЧАЄ ЕМО?</vt:lpstr>
      <vt:lpstr>ІСТОРІЯ ЕМО</vt:lpstr>
      <vt:lpstr>ІМІДЖ ЕМО</vt:lpstr>
      <vt:lpstr>ОДЯГ ЕМО</vt:lpstr>
      <vt:lpstr>ЗНАЧЕННЯ КОЛЬРІВ</vt:lpstr>
      <vt:lpstr>АТРИБУТИКА</vt:lpstr>
      <vt:lpstr>СИМВОЛІКА</vt:lpstr>
      <vt:lpstr>ЖИТТЄВИЙ СТИЛЬ</vt:lpstr>
      <vt:lpstr>ПРАВДА ЖИТТЯ ЕМО</vt:lpstr>
      <vt:lpstr>ТОЛКИНIСТИ</vt:lpstr>
      <vt:lpstr>ТОЛКИНІСТИ</vt:lpstr>
      <vt:lpstr>В ЧОМУ ЇХ ОСОБЛИВІСТЬ ?</vt:lpstr>
      <vt:lpstr>ХТО ВИВЧАЄ ТОЛКИНІСТИКУ</vt:lpstr>
      <vt:lpstr>НЕБЕСПЕКА ТОЛКИНІСТИКИ</vt:lpstr>
      <vt:lpstr>МІСЦЯ ЗБОРіВ ТОЛКИНІСТІВ</vt:lpstr>
      <vt:lpstr>ГОТИЧНА СУБКУЛЬТУРА</vt:lpstr>
      <vt:lpstr>IСТОРIЯ ВИНИКНЕННЯ</vt:lpstr>
      <vt:lpstr>ІМІДЖ ГОТІВ</vt:lpstr>
      <vt:lpstr>СИМВОЛІКА ГОТІВ</vt:lpstr>
      <vt:lpstr>НЕБЕCПЕКА</vt:lpstr>
      <vt:lpstr> Отже, я свідкую тобі перед Богом і Христом Ісусом, що Він має судити живих і мертвих за Свого приходу та Свого Царства. Проповідуй Слово, допоминайся вчасно-невчасно, докоряй, забороняй, переконуй з терпеливістю та з наукою. 2 Тим. 4:1-2</vt:lpstr>
      <vt:lpstr>МОЛИТВОЮ РУЙНУЙМО ТВЕРДИНI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</vt:vector>
  </TitlesOfParts>
  <Company>RUSSIA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XP GAME 2007</dc:creator>
  <cp:lastModifiedBy>XP GAME 2007</cp:lastModifiedBy>
  <cp:revision>133</cp:revision>
  <dcterms:created xsi:type="dcterms:W3CDTF">2008-04-30T11:38:05Z</dcterms:created>
  <dcterms:modified xsi:type="dcterms:W3CDTF">2008-09-15T09:52:54Z</dcterms:modified>
</cp:coreProperties>
</file>